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57" r:id="rId3"/>
    <p:sldId id="258" r:id="rId4"/>
    <p:sldId id="259" r:id="rId5"/>
    <p:sldId id="260" r:id="rId6"/>
    <p:sldId id="261" r:id="rId7"/>
    <p:sldId id="262" r:id="rId8"/>
    <p:sldId id="263" r:id="rId9"/>
    <p:sldId id="266" r:id="rId10"/>
    <p:sldId id="264" r:id="rId11"/>
    <p:sldId id="265"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828B912B-31B1-4D8E-B28D-1FFD75B46DF9}">
          <p14:sldIdLst>
            <p14:sldId id="256"/>
            <p14:sldId id="257"/>
            <p14:sldId id="258"/>
          </p14:sldIdLst>
        </p14:section>
        <p14:section name="Раздел без заголовка" id="{2DBFA174-036D-4FEC-ABD6-04717D60BC21}">
          <p14:sldIdLst>
            <p14:sldId id="259"/>
            <p14:sldId id="260"/>
            <p14:sldId id="261"/>
            <p14:sldId id="262"/>
            <p14:sldId id="263"/>
            <p14:sldId id="266"/>
            <p14:sldId id="264"/>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59" autoAdjust="0"/>
    <p:restoredTop sz="86323" autoAdjust="0"/>
  </p:normalViewPr>
  <p:slideViewPr>
    <p:cSldViewPr>
      <p:cViewPr varScale="1">
        <p:scale>
          <a:sx n="74" d="100"/>
          <a:sy n="74" d="100"/>
        </p:scale>
        <p:origin x="-190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21.03.2021</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21.03.2021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21.03.2021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21.03.2021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21.03.2021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21.03.2021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21.03.2021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21.03.2021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21.03.2021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21.03.2021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21.03.2021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21.03.2021</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764704"/>
            <a:ext cx="7772400" cy="2835747"/>
          </a:xfrm>
        </p:spPr>
        <p:txBody>
          <a:bodyPr>
            <a:normAutofit/>
          </a:bodyPr>
          <a:lstStyle/>
          <a:p>
            <a:r>
              <a:rPr lang="ru-RU" sz="3100" b="0" dirty="0">
                <a:solidFill>
                  <a:schemeClr val="bg1"/>
                </a:solidFill>
                <a:latin typeface="Times New Roman" panose="02020603050405020304" pitchFamily="18" charset="0"/>
                <a:cs typeface="Times New Roman" panose="02020603050405020304" pitchFamily="18" charset="0"/>
              </a:rPr>
              <a:t>Дифференцированный </a:t>
            </a:r>
            <a:r>
              <a:rPr lang="ru-RU" sz="3100" b="0" dirty="0" smtClean="0">
                <a:solidFill>
                  <a:schemeClr val="bg1"/>
                </a:solidFill>
                <a:latin typeface="Times New Roman" panose="02020603050405020304" pitchFamily="18" charset="0"/>
                <a:cs typeface="Times New Roman" panose="02020603050405020304" pitchFamily="18" charset="0"/>
              </a:rPr>
              <a:t>подход к </a:t>
            </a:r>
            <a:r>
              <a:rPr lang="ru-RU" sz="3100" b="0" dirty="0" smtClean="0">
                <a:solidFill>
                  <a:schemeClr val="bg1"/>
                </a:solidFill>
                <a:latin typeface="Times New Roman" panose="02020603050405020304" pitchFamily="18" charset="0"/>
                <a:cs typeface="Times New Roman" panose="02020603050405020304" pitchFamily="18" charset="0"/>
              </a:rPr>
              <a:t>контролю чтения на </a:t>
            </a:r>
            <a:r>
              <a:rPr lang="ru-RU" sz="3100" b="0" dirty="0">
                <a:solidFill>
                  <a:schemeClr val="bg1"/>
                </a:solidFill>
                <a:latin typeface="Times New Roman" panose="02020603050405020304" pitchFamily="18" charset="0"/>
                <a:cs typeface="Times New Roman" panose="02020603050405020304" pitchFamily="18" charset="0"/>
              </a:rPr>
              <a:t>уроках иностранного языка</a:t>
            </a:r>
            <a:r>
              <a:rPr lang="ru-RU" b="0" dirty="0">
                <a:solidFill>
                  <a:schemeClr val="bg1"/>
                </a:solidFill>
              </a:rPr>
              <a:t/>
            </a:r>
            <a:br>
              <a:rPr lang="ru-RU" b="0" dirty="0">
                <a:solidFill>
                  <a:schemeClr val="bg1"/>
                </a:solidFill>
              </a:rPr>
            </a:br>
            <a:endParaRPr lang="ru-RU" b="0" dirty="0">
              <a:solidFill>
                <a:schemeClr val="bg1"/>
              </a:solidFill>
            </a:endParaRPr>
          </a:p>
        </p:txBody>
      </p:sp>
      <p:sp>
        <p:nvSpPr>
          <p:cNvPr id="3" name="Подзаголовок 2"/>
          <p:cNvSpPr>
            <a:spLocks noGrp="1"/>
          </p:cNvSpPr>
          <p:nvPr>
            <p:ph type="subTitle" idx="1"/>
          </p:nvPr>
        </p:nvSpPr>
        <p:spPr>
          <a:xfrm>
            <a:off x="1371600" y="3886200"/>
            <a:ext cx="6800800" cy="1752600"/>
          </a:xfrm>
        </p:spPr>
        <p:txBody>
          <a:bodyPr>
            <a:normAutofit/>
          </a:bodyPr>
          <a:lstStyle/>
          <a:p>
            <a:r>
              <a:rPr lang="ru-RU" dirty="0" smtClean="0"/>
              <a:t>                   </a:t>
            </a:r>
            <a:r>
              <a:rPr lang="ru-RU" sz="2000" dirty="0" smtClean="0">
                <a:solidFill>
                  <a:schemeClr val="tx1"/>
                </a:solidFill>
                <a:latin typeface="Times New Roman" panose="02020603050405020304" pitchFamily="18" charset="0"/>
                <a:cs typeface="Times New Roman" panose="02020603050405020304" pitchFamily="18" charset="0"/>
              </a:rPr>
              <a:t>Абрамова Н.Н., учитель иностранного языка</a:t>
            </a:r>
          </a:p>
          <a:p>
            <a:r>
              <a:rPr lang="ru-RU" sz="2000" dirty="0" smtClean="0">
                <a:solidFill>
                  <a:schemeClr val="tx1"/>
                </a:solidFill>
                <a:latin typeface="Times New Roman" panose="02020603050405020304" pitchFamily="18" charset="0"/>
                <a:cs typeface="Times New Roman" panose="02020603050405020304" pitchFamily="18" charset="0"/>
              </a:rPr>
              <a:t>                                             МАОУ «</a:t>
            </a:r>
            <a:r>
              <a:rPr lang="ru-RU" sz="2000" dirty="0">
                <a:solidFill>
                  <a:schemeClr val="tx1"/>
                </a:solidFill>
                <a:latin typeface="Times New Roman" panose="02020603050405020304" pitchFamily="18" charset="0"/>
                <a:cs typeface="Times New Roman" panose="02020603050405020304" pitchFamily="18" charset="0"/>
              </a:rPr>
              <a:t>Первомайская СОШ»,  </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                                                                </a:t>
            </a:r>
          </a:p>
          <a:p>
            <a:r>
              <a:rPr lang="ru-RU" sz="2000" dirty="0" smtClean="0">
                <a:solidFill>
                  <a:schemeClr val="tx1"/>
                </a:solidFill>
                <a:latin typeface="Times New Roman" panose="02020603050405020304" pitchFamily="18" charset="0"/>
                <a:cs typeface="Times New Roman" panose="02020603050405020304" pitchFamily="18" charset="0"/>
              </a:rPr>
              <a:t>                                                      с. </a:t>
            </a:r>
            <a:r>
              <a:rPr lang="ru-RU" sz="2000" dirty="0" err="1" smtClean="0">
                <a:solidFill>
                  <a:schemeClr val="tx1"/>
                </a:solidFill>
                <a:latin typeface="Times New Roman" panose="02020603050405020304" pitchFamily="18" charset="0"/>
                <a:cs typeface="Times New Roman" panose="02020603050405020304" pitchFamily="18" charset="0"/>
              </a:rPr>
              <a:t>Кичменгский</a:t>
            </a:r>
            <a:r>
              <a:rPr lang="ru-RU" sz="2000" dirty="0" smtClean="0">
                <a:solidFill>
                  <a:schemeClr val="tx1"/>
                </a:solidFill>
                <a:latin typeface="Times New Roman" panose="02020603050405020304" pitchFamily="18" charset="0"/>
                <a:cs typeface="Times New Roman" panose="02020603050405020304" pitchFamily="18" charset="0"/>
              </a:rPr>
              <a:t> </a:t>
            </a:r>
            <a:r>
              <a:rPr lang="ru-RU" sz="2000" dirty="0">
                <a:solidFill>
                  <a:schemeClr val="tx1"/>
                </a:solidFill>
                <a:latin typeface="Times New Roman" panose="02020603050405020304" pitchFamily="18" charset="0"/>
                <a:cs typeface="Times New Roman" panose="02020603050405020304" pitchFamily="18" charset="0"/>
              </a:rPr>
              <a:t>Городок</a:t>
            </a:r>
          </a:p>
          <a:p>
            <a:r>
              <a:rPr lang="ru-RU" sz="2000" dirty="0" smtClean="0">
                <a:solidFill>
                  <a:schemeClr val="tx1"/>
                </a:solidFill>
                <a:latin typeface="Times New Roman" panose="02020603050405020304" pitchFamily="18" charset="0"/>
                <a:cs typeface="Times New Roman" panose="02020603050405020304" pitchFamily="18" charset="0"/>
              </a:rPr>
              <a:t>                                                                                     </a:t>
            </a:r>
            <a:endParaRPr lang="ru-RU" sz="19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06357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a:latin typeface="Times New Roman" panose="02020603050405020304" pitchFamily="18" charset="0"/>
                <a:cs typeface="Times New Roman" panose="02020603050405020304" pitchFamily="18" charset="0"/>
              </a:rPr>
              <a:t/>
            </a:r>
            <a:br>
              <a:rPr lang="ru-RU" sz="3100" dirty="0">
                <a:latin typeface="Times New Roman" panose="02020603050405020304" pitchFamily="18" charset="0"/>
                <a:cs typeface="Times New Roman" panose="02020603050405020304" pitchFamily="18" charset="0"/>
              </a:rPr>
            </a:br>
            <a:r>
              <a:rPr lang="ru-RU" sz="2700" b="1" dirty="0" smtClean="0">
                <a:latin typeface="Times New Roman" panose="02020603050405020304" pitchFamily="18" charset="0"/>
                <a:cs typeface="Times New Roman" panose="02020603050405020304" pitchFamily="18" charset="0"/>
              </a:rPr>
              <a:t>Можно </a:t>
            </a:r>
            <a:r>
              <a:rPr lang="ru-RU" sz="2700" b="1" dirty="0">
                <a:latin typeface="Times New Roman" panose="02020603050405020304" pitchFamily="18" charset="0"/>
                <a:cs typeface="Times New Roman" panose="02020603050405020304" pitchFamily="18" charset="0"/>
              </a:rPr>
              <a:t>предложить следующие задания, если мы хотим проконтролировать понимание с выборочным пониманием текста (поисковое чтение): </a:t>
            </a:r>
            <a:br>
              <a:rPr lang="ru-RU" sz="2700" b="1" dirty="0">
                <a:latin typeface="Times New Roman" panose="02020603050405020304" pitchFamily="18" charset="0"/>
                <a:cs typeface="Times New Roman" panose="02020603050405020304" pitchFamily="18" charset="0"/>
              </a:rPr>
            </a:br>
            <a:endParaRPr lang="ru-RU" sz="27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600200"/>
            <a:ext cx="8229600" cy="4997152"/>
          </a:xfrm>
        </p:spPr>
        <p:txBody>
          <a:bodyPr>
            <a:noAutofit/>
          </a:bodyPr>
          <a:lstStyle/>
          <a:p>
            <a:pPr algn="just"/>
            <a:r>
              <a:rPr lang="ru-RU" sz="1800" dirty="0" smtClean="0">
                <a:latin typeface="Times New Roman" panose="02020603050405020304" pitchFamily="18" charset="0"/>
                <a:cs typeface="Times New Roman" panose="02020603050405020304" pitchFamily="18" charset="0"/>
              </a:rPr>
              <a:t>прочитайте </a:t>
            </a:r>
            <a:r>
              <a:rPr lang="ru-RU" sz="1800" dirty="0">
                <a:latin typeface="Times New Roman" panose="02020603050405020304" pitchFamily="18" charset="0"/>
                <a:cs typeface="Times New Roman" panose="02020603050405020304" pitchFamily="18" charset="0"/>
              </a:rPr>
              <a:t>текст и скажите, чему он посвящен;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найдите </a:t>
            </a:r>
            <a:r>
              <a:rPr lang="ru-RU" sz="1800" dirty="0">
                <a:latin typeface="Times New Roman" panose="02020603050405020304" pitchFamily="18" charset="0"/>
                <a:cs typeface="Times New Roman" panose="02020603050405020304" pitchFamily="18" charset="0"/>
              </a:rPr>
              <a:t>известные вам географические названия;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выберите </a:t>
            </a:r>
            <a:r>
              <a:rPr lang="ru-RU" sz="1800" dirty="0">
                <a:latin typeface="Times New Roman" panose="02020603050405020304" pitchFamily="18" charset="0"/>
                <a:cs typeface="Times New Roman" panose="02020603050405020304" pitchFamily="18" charset="0"/>
              </a:rPr>
              <a:t>вариант, уточняющий смысл понятия (дается предложение, к которому приводится несколько пояснений; нужно выбрать правильное);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расположите </a:t>
            </a:r>
            <a:r>
              <a:rPr lang="ru-RU" sz="1800" dirty="0">
                <a:latin typeface="Times New Roman" panose="02020603050405020304" pitchFamily="18" charset="0"/>
                <a:cs typeface="Times New Roman" panose="02020603050405020304" pitchFamily="18" charset="0"/>
              </a:rPr>
              <a:t>факты в той последовательности, в которой они изложены в тексте;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определите </a:t>
            </a:r>
            <a:r>
              <a:rPr lang="ru-RU" sz="1800" dirty="0">
                <a:latin typeface="Times New Roman" panose="02020603050405020304" pitchFamily="18" charset="0"/>
                <a:cs typeface="Times New Roman" panose="02020603050405020304" pitchFamily="18" charset="0"/>
              </a:rPr>
              <a:t>основную идею текста, выбрав один из предложенных вариантов;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найдите </a:t>
            </a:r>
            <a:r>
              <a:rPr lang="ru-RU" sz="1800" dirty="0">
                <a:latin typeface="Times New Roman" panose="02020603050405020304" pitchFamily="18" charset="0"/>
                <a:cs typeface="Times New Roman" panose="02020603050405020304" pitchFamily="18" charset="0"/>
              </a:rPr>
              <a:t>в тексте предложения, которые иллюстрируют картинки; </a:t>
            </a:r>
            <a:endParaRPr lang="ru-RU" sz="1800" dirty="0" smtClean="0">
              <a:latin typeface="Times New Roman" panose="02020603050405020304" pitchFamily="18" charset="0"/>
              <a:cs typeface="Times New Roman" panose="02020603050405020304" pitchFamily="18" charset="0"/>
            </a:endParaRPr>
          </a:p>
          <a:p>
            <a:pPr algn="just"/>
            <a:r>
              <a:rPr lang="ru-RU" sz="1800" dirty="0" smtClean="0">
                <a:latin typeface="Times New Roman" panose="02020603050405020304" pitchFamily="18" charset="0"/>
                <a:cs typeface="Times New Roman" panose="02020603050405020304" pitchFamily="18" charset="0"/>
              </a:rPr>
              <a:t>выберите </a:t>
            </a:r>
            <a:r>
              <a:rPr lang="ru-RU" sz="1800" dirty="0">
                <a:latin typeface="Times New Roman" panose="02020603050405020304" pitchFamily="18" charset="0"/>
                <a:cs typeface="Times New Roman" panose="02020603050405020304" pitchFamily="18" charset="0"/>
              </a:rPr>
              <a:t>из текста 3-4 предложения, передающие основные события.     </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Так </a:t>
            </a:r>
            <a:r>
              <a:rPr lang="ru-RU" sz="1800" dirty="0">
                <a:latin typeface="Times New Roman" panose="02020603050405020304" pitchFamily="18" charset="0"/>
                <a:cs typeface="Times New Roman" panose="02020603050405020304" pitchFamily="18" charset="0"/>
              </a:rPr>
              <a:t>же можно дать творческое задание на дом: </a:t>
            </a:r>
          </a:p>
          <a:p>
            <a:pPr marL="0" indent="0" algn="just">
              <a:buNone/>
            </a:pP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прочитайте рекламу для покупки квартиры и выберите тот вариант, который вам кажется наиболее приемлемым; обоснуйте свой выбор; </a:t>
            </a:r>
          </a:p>
          <a:p>
            <a:pPr marL="0" indent="0" algn="just">
              <a:buNone/>
            </a:pPr>
            <a:r>
              <a:rPr lang="ru-RU" sz="1800" dirty="0">
                <a:latin typeface="Times New Roman" panose="02020603050405020304" pitchFamily="18" charset="0"/>
                <a:cs typeface="Times New Roman" panose="02020603050405020304" pitchFamily="18" charset="0"/>
              </a:rPr>
              <a:t>-</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прочитайте расписание движение поездов и выберите поезд, на котором вам было бы удобнее поехать в гости к другу; обоснуйте свой выбор.     </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rPr>
              <a:t>Такие </a:t>
            </a:r>
            <a:r>
              <a:rPr lang="ru-RU" sz="1800" dirty="0">
                <a:latin typeface="Times New Roman" panose="02020603050405020304" pitchFamily="18" charset="0"/>
                <a:cs typeface="Times New Roman" panose="02020603050405020304" pitchFamily="18" charset="0"/>
              </a:rPr>
              <a:t>и подобные задания можно предлагать для того, чтобы проверить умение ''выхватывать'' необходимую информацию, названия, цифры, имена и так далее. </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93358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6632"/>
            <a:ext cx="8229600" cy="1442424"/>
          </a:xfrm>
        </p:spPr>
        <p:txBody>
          <a:bodyPr>
            <a:noAutofit/>
          </a:bodyPr>
          <a:lstStyle/>
          <a:p>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Контроль </a:t>
            </a:r>
            <a:r>
              <a:rPr lang="ru-RU" sz="2400" b="1" dirty="0">
                <a:latin typeface="Times New Roman" panose="02020603050405020304" pitchFamily="18" charset="0"/>
                <a:cs typeface="Times New Roman" panose="02020603050405020304" pitchFamily="18" charset="0"/>
              </a:rPr>
              <a:t>поискового чтения может проводиться и в игровой форме, например: </a:t>
            </a:r>
            <a:br>
              <a:rPr lang="ru-RU" sz="2400" b="1" dirty="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Autofit/>
          </a:bodyPr>
          <a:lstStyle/>
          <a:p>
            <a:pPr algn="just"/>
            <a:r>
              <a:rPr lang="ru-RU" sz="2400" dirty="0" smtClean="0">
                <a:latin typeface="Times New Roman" panose="02020603050405020304" pitchFamily="18" charset="0"/>
                <a:cs typeface="Times New Roman" panose="02020603050405020304" pitchFamily="18" charset="0"/>
              </a:rPr>
              <a:t>1</a:t>
            </a:r>
            <a:r>
              <a:rPr lang="ru-RU" sz="2400" dirty="0">
                <a:latin typeface="Times New Roman" panose="02020603050405020304" pitchFamily="18" charset="0"/>
                <a:cs typeface="Times New Roman" panose="02020603050405020304" pitchFamily="18" charset="0"/>
              </a:rPr>
              <a:t>. Игра «Разрезанные тексты». Учащиеся получают наборы карточек с наклеенными на них отрывками текста. Задания: 1) составить из отрывков единый текст; 2) определить, из какого текста взяты эти отрывки (предложения). Найти им соответствующее место в тексте. </a:t>
            </a:r>
            <a:endParaRPr lang="ru-RU" sz="2400" dirty="0" smtClean="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2</a:t>
            </a:r>
            <a:r>
              <a:rPr lang="ru-RU" sz="2400" dirty="0">
                <a:latin typeface="Times New Roman" panose="02020603050405020304" pitchFamily="18" charset="0"/>
                <a:cs typeface="Times New Roman" panose="02020603050405020304" pitchFamily="18" charset="0"/>
              </a:rPr>
              <a:t>. Игра «Справочное бюро». Участники игры должны, быстро просмотрев тексты, сообщить «туристам» интересующую их информацию о стране изучаемого языка.     </a:t>
            </a:r>
            <a:endParaRPr lang="ru-RU" sz="2400" dirty="0" smtClean="0">
              <a:latin typeface="Times New Roman" panose="02020603050405020304" pitchFamily="18" charset="0"/>
              <a:cs typeface="Times New Roman" panose="02020603050405020304" pitchFamily="18" charset="0"/>
            </a:endParaRPr>
          </a:p>
          <a:p>
            <a:pPr marL="0" indent="0" algn="just">
              <a:buNone/>
            </a:pPr>
            <a:r>
              <a:rPr lang="ru-RU" sz="2400" dirty="0" smtClean="0">
                <a:latin typeface="Times New Roman" panose="02020603050405020304" pitchFamily="18" charset="0"/>
                <a:cs typeface="Times New Roman" panose="02020603050405020304" pitchFamily="18" charset="0"/>
              </a:rPr>
              <a:t>Игровая форма контроля стимулирует </a:t>
            </a:r>
            <a:r>
              <a:rPr lang="ru-RU" sz="2400" dirty="0">
                <a:latin typeface="Times New Roman" panose="02020603050405020304" pitchFamily="18" charset="0"/>
                <a:cs typeface="Times New Roman" panose="02020603050405020304" pitchFamily="18" charset="0"/>
              </a:rPr>
              <a:t>интерес учащихся к содержательной и языковой стороне текстов.</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51048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074242"/>
          </a:xfrm>
        </p:spPr>
        <p:txBody>
          <a:bodyPr>
            <a:noAutofit/>
          </a:bodyPr>
          <a:lstStyle/>
          <a:p>
            <a:pPr algn="just"/>
            <a:r>
              <a:rPr lang="ru-RU" sz="1800" b="1" dirty="0" smtClean="0">
                <a:latin typeface="Times New Roman" panose="02020603050405020304" pitchFamily="18" charset="0"/>
                <a:cs typeface="Times New Roman" panose="02020603050405020304" pitchFamily="18" charset="0"/>
              </a:rPr>
              <a:t>Чтение</a:t>
            </a:r>
            <a:r>
              <a:rPr lang="ru-RU" sz="1800" dirty="0" smtClean="0">
                <a:latin typeface="Times New Roman" panose="02020603050405020304" pitchFamily="18" charset="0"/>
                <a:cs typeface="Times New Roman" panose="02020603050405020304" pitchFamily="18" charset="0"/>
              </a:rPr>
              <a:t> - это самостоятельный вид речевой деятельности, который обеспечивает письменную форму общения.</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В зависимости от целевой установки различают чтение: а) с извлечением основной информации (ознакомительное чтение);б) с извлечением полной информации (изучающее чтение);в) с извлечением нужной (интересующей) информации (просмотровое/ поисковое чтение) </a:t>
            </a:r>
            <a:br>
              <a:rPr lang="ru-RU" sz="1800" dirty="0" smtClean="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2132856"/>
            <a:ext cx="8229600" cy="3993307"/>
          </a:xfrm>
        </p:spPr>
        <p:txBody>
          <a:bodyPr>
            <a:noAutofit/>
          </a:bodyPr>
          <a:lstStyle/>
          <a:p>
            <a:pPr marL="0" indent="0" algn="just">
              <a:buNone/>
            </a:pPr>
            <a:r>
              <a:rPr lang="ru-RU" sz="1800" b="1" dirty="0" smtClean="0">
                <a:latin typeface="Times New Roman" panose="02020603050405020304" pitchFamily="18" charset="0"/>
                <a:cs typeface="Times New Roman" panose="02020603050405020304" pitchFamily="18" charset="0"/>
              </a:rPr>
              <a:t>Проблема</a:t>
            </a:r>
            <a:r>
              <a:rPr lang="ru-RU" sz="1800" dirty="0">
                <a:latin typeface="Times New Roman" panose="02020603050405020304" pitchFamily="18" charset="0"/>
                <a:cs typeface="Times New Roman" panose="02020603050405020304" pitchFamily="18" charset="0"/>
              </a:rPr>
              <a:t>: не существует универсальных форм и способов контроля, так как каждый конкретный текст </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dirty="0" smtClean="0">
                <a:latin typeface="Times New Roman" panose="02020603050405020304" pitchFamily="18" charset="0"/>
                <a:cs typeface="Times New Roman" panose="02020603050405020304" pitchFamily="18" charset="0"/>
              </a:rPr>
              <a:t>обладает </a:t>
            </a:r>
            <a:r>
              <a:rPr lang="ru-RU" sz="1800" dirty="0">
                <a:latin typeface="Times New Roman" panose="02020603050405020304" pitchFamily="18" charset="0"/>
                <a:cs typeface="Times New Roman" panose="02020603050405020304" pitchFamily="18" charset="0"/>
              </a:rPr>
              <a:t>в этом отношении своими возможностями. </a:t>
            </a:r>
            <a:endParaRPr lang="ru-RU" sz="1800" dirty="0" smtClean="0">
              <a:latin typeface="Times New Roman" panose="02020603050405020304" pitchFamily="18" charset="0"/>
              <a:cs typeface="Times New Roman" panose="02020603050405020304" pitchFamily="18" charset="0"/>
            </a:endParaRPr>
          </a:p>
          <a:p>
            <a:pPr marL="0" indent="0" algn="just">
              <a:buNone/>
            </a:pPr>
            <a:r>
              <a:rPr lang="ru-RU" sz="1800" b="1" dirty="0">
                <a:latin typeface="Times New Roman" panose="02020603050405020304" pitchFamily="18" charset="0"/>
                <a:cs typeface="Times New Roman" panose="02020603050405020304" pitchFamily="18" charset="0"/>
              </a:rPr>
              <a:t>Гипотеза</a:t>
            </a:r>
            <a:r>
              <a:rPr lang="ru-RU" sz="1800" dirty="0">
                <a:latin typeface="Times New Roman" panose="02020603050405020304" pitchFamily="18" charset="0"/>
                <a:cs typeface="Times New Roman" panose="02020603050405020304" pitchFamily="18" charset="0"/>
              </a:rPr>
              <a:t>: Если в процессе овладения чтением применить эффективный контроль этого вида речевой деятельности, то он будет способствовать не только развитию самих умений в чтении, но и обогащению лексических навыков; грамматических навыков, фонетических навыков; стимулированию к разговорной практике; мотивации к изучению иностранного языка, формированию умственной деятельности учащихся</a:t>
            </a:r>
            <a:r>
              <a:rPr lang="ru-RU" sz="1800" dirty="0" smtClean="0">
                <a:latin typeface="Times New Roman" panose="02020603050405020304" pitchFamily="18" charset="0"/>
                <a:cs typeface="Times New Roman" panose="02020603050405020304" pitchFamily="18" charset="0"/>
              </a:rPr>
              <a:t>.</a:t>
            </a:r>
          </a:p>
          <a:p>
            <a:pPr marL="0" indent="0" algn="just">
              <a:buNone/>
            </a:pPr>
            <a:r>
              <a:rPr lang="ru-RU" sz="1800" b="1" dirty="0">
                <a:latin typeface="Times New Roman" panose="02020603050405020304" pitchFamily="18" charset="0"/>
                <a:cs typeface="Times New Roman" panose="02020603050405020304" pitchFamily="18" charset="0"/>
              </a:rPr>
              <a:t>Цель</a:t>
            </a:r>
            <a:r>
              <a:rPr lang="ru-RU" sz="1800" dirty="0">
                <a:latin typeface="Times New Roman" panose="02020603050405020304" pitchFamily="18" charset="0"/>
                <a:cs typeface="Times New Roman" panose="02020603050405020304" pitchFamily="18" charset="0"/>
              </a:rPr>
              <a:t>: Выработать эффективную систему работы с текстами, чтобы контроль чтения на уроках иностранного языка был более продуктивным.  </a:t>
            </a:r>
            <a:r>
              <a:rPr lang="ru-RU" sz="1800" b="1" dirty="0">
                <a:latin typeface="Times New Roman" panose="02020603050405020304" pitchFamily="18" charset="0"/>
                <a:cs typeface="Times New Roman" panose="02020603050405020304" pitchFamily="18" charset="0"/>
              </a:rPr>
              <a:t>Задачи</a:t>
            </a:r>
            <a:r>
              <a:rPr lang="ru-RU" sz="1800" dirty="0">
                <a:latin typeface="Times New Roman" panose="02020603050405020304" pitchFamily="18" charset="0"/>
                <a:cs typeface="Times New Roman" panose="02020603050405020304" pitchFamily="18" charset="0"/>
              </a:rPr>
              <a:t>:1. Изучить виды и формы контроля чтения. 2. Выявить особенности заданий и форм проверки при разных видах чтения. Практическая значимость и актуальность данной работы обуславливается возможностью использования форм проверки и  заданий на уроках иностранного языка.</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4652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922114"/>
          </a:xfrm>
        </p:spPr>
        <p:txBody>
          <a:bodyPr>
            <a:noAutofit/>
          </a:bodyPr>
          <a:lstStyle/>
          <a:p>
            <a:r>
              <a:rPr lang="ru-RU" sz="3200" dirty="0" smtClean="0"/>
              <a:t/>
            </a:r>
            <a:br>
              <a:rPr lang="ru-RU" sz="3200" dirty="0" smtClean="0"/>
            </a:br>
            <a:r>
              <a:rPr lang="ru-RU" sz="2400" b="1" dirty="0" smtClean="0">
                <a:latin typeface="Times New Roman" panose="02020603050405020304" pitchFamily="18" charset="0"/>
                <a:cs typeface="Times New Roman" panose="02020603050405020304" pitchFamily="18" charset="0"/>
              </a:rPr>
              <a:t>Примеры </a:t>
            </a:r>
            <a:r>
              <a:rPr lang="ru-RU" sz="2400" b="1" dirty="0">
                <a:latin typeface="Times New Roman" panose="02020603050405020304" pitchFamily="18" charset="0"/>
                <a:cs typeface="Times New Roman" panose="02020603050405020304" pitchFamily="18" charset="0"/>
              </a:rPr>
              <a:t>заданий и форм проверки при развитии ознакомительного чтения:</a:t>
            </a:r>
            <a:br>
              <a:rPr lang="ru-RU" sz="2400" b="1" dirty="0">
                <a:latin typeface="Times New Roman" panose="02020603050405020304" pitchFamily="18" charset="0"/>
                <a:cs typeface="Times New Roman" panose="02020603050405020304" pitchFamily="18" charset="0"/>
              </a:rPr>
            </a:br>
            <a:endParaRPr lang="ru-RU" sz="2400" b="1" dirty="0">
              <a:latin typeface="Times New Roman" panose="02020603050405020304" pitchFamily="18" charset="0"/>
              <a:cs typeface="Times New Roman" panose="02020603050405020304" pitchFamily="18" charset="0"/>
            </a:endParaRPr>
          </a:p>
        </p:txBody>
      </p:sp>
      <p:sp>
        <p:nvSpPr>
          <p:cNvPr id="5" name="Объект 4"/>
          <p:cNvSpPr>
            <a:spLocks noGrp="1"/>
          </p:cNvSpPr>
          <p:nvPr>
            <p:ph idx="1"/>
          </p:nvPr>
        </p:nvSpPr>
        <p:spPr>
          <a:xfrm>
            <a:off x="457200" y="1052736"/>
            <a:ext cx="8229600" cy="5271864"/>
          </a:xfrm>
        </p:spPr>
        <p:txBody>
          <a:bodyPr>
            <a:normAutofit fontScale="77500" lnSpcReduction="20000"/>
          </a:bodyPr>
          <a:lstStyle/>
          <a:p>
            <a:pPr algn="just"/>
            <a:r>
              <a:rPr lang="ru-RU" dirty="0" smtClean="0">
                <a:latin typeface="Times New Roman" panose="02020603050405020304" pitchFamily="18" charset="0"/>
                <a:cs typeface="Times New Roman" panose="02020603050405020304" pitchFamily="18" charset="0"/>
              </a:rPr>
              <a:t>1</a:t>
            </a:r>
            <a:r>
              <a:rPr lang="ru-RU" dirty="0">
                <a:latin typeface="Times New Roman" panose="02020603050405020304" pitchFamily="18" charset="0"/>
                <a:cs typeface="Times New Roman" panose="02020603050405020304" pitchFamily="18" charset="0"/>
              </a:rPr>
              <a:t>. Прочтите текст с тем, чтобы потом ответить на вопросы по основному содержанию текста. </a:t>
            </a:r>
          </a:p>
          <a:p>
            <a:pPr algn="just"/>
            <a:r>
              <a:rPr lang="ru-RU" dirty="0">
                <a:latin typeface="Times New Roman" panose="02020603050405020304" pitchFamily="18" charset="0"/>
                <a:cs typeface="Times New Roman" panose="02020603050405020304" pitchFamily="18" charset="0"/>
              </a:rPr>
              <a:t>Вопросы, охватывающие все основные моменты текста, должны быть сформулированы таким образом, чтобы на них нельзя было ответить предложением, заимствованным из текста, учащихся следует приучать интегрировать смысл нескольких предложений. Этот способ проверки может иметь различные организационные формы.</a:t>
            </a:r>
          </a:p>
          <a:p>
            <a:pPr algn="just"/>
            <a:r>
              <a:rPr lang="ru-RU" dirty="0">
                <a:latin typeface="Times New Roman" panose="02020603050405020304" pitchFamily="18" charset="0"/>
                <a:cs typeface="Times New Roman" panose="02020603050405020304" pitchFamily="18" charset="0"/>
              </a:rPr>
              <a:t>2. Прочтите текст. Скажите, какие из утверждений учителя верны, и исправьте неверные. Упражнение выполняется в устной форме. Учитель называет ряд фактов из текста, искажая некоторые из них. Учащиеся должны согласиться с ними или опровергнуть их, каждый раз аргументируя свой ответ.</a:t>
            </a:r>
          </a:p>
          <a:p>
            <a:pPr algn="just"/>
            <a:r>
              <a:rPr lang="ru-RU" dirty="0">
                <a:latin typeface="Times New Roman" panose="02020603050405020304" pitchFamily="18" charset="0"/>
                <a:cs typeface="Times New Roman" panose="02020603050405020304" pitchFamily="18" charset="0"/>
              </a:rPr>
              <a:t>3. Найдите ответы на </a:t>
            </a:r>
            <a:r>
              <a:rPr lang="ru-RU" dirty="0" err="1">
                <a:latin typeface="Times New Roman" panose="02020603050405020304" pitchFamily="18" charset="0"/>
                <a:cs typeface="Times New Roman" panose="02020603050405020304" pitchFamily="18" charset="0"/>
              </a:rPr>
              <a:t>предтекстовые</a:t>
            </a:r>
            <a:r>
              <a:rPr lang="ru-RU" dirty="0">
                <a:latin typeface="Times New Roman" panose="02020603050405020304" pitchFamily="18" charset="0"/>
                <a:cs typeface="Times New Roman" panose="02020603050405020304" pitchFamily="18" charset="0"/>
              </a:rPr>
              <a:t> вопросы.</a:t>
            </a:r>
          </a:p>
          <a:p>
            <a:pPr algn="just"/>
            <a:r>
              <a:rPr lang="ru-RU" dirty="0">
                <a:latin typeface="Times New Roman" panose="02020603050405020304" pitchFamily="18" charset="0"/>
                <a:cs typeface="Times New Roman" panose="02020603050405020304" pitchFamily="18" charset="0"/>
              </a:rPr>
              <a:t>4. Приведите из текста все факты, подтверждающие положения, сказанные учителем (устно, в классе).</a:t>
            </a:r>
          </a:p>
          <a:p>
            <a:pPr algn="just"/>
            <a:r>
              <a:rPr lang="ru-RU" dirty="0">
                <a:latin typeface="Times New Roman" panose="02020603050405020304" pitchFamily="18" charset="0"/>
                <a:cs typeface="Times New Roman" panose="02020603050405020304" pitchFamily="18" charset="0"/>
              </a:rPr>
              <a:t>Пересказ как форму проверки понимания при ознакомительном чтении можно рекомендовать только тогда, когда текст достаточно длинный (это исключит возможность его выучивания наизусть), при этом от учащихся следует требовать изложения только основных фактов.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735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685800" y="476673"/>
            <a:ext cx="7772400" cy="720079"/>
          </a:xfrm>
        </p:spPr>
        <p:txBody>
          <a:bodyPr>
            <a:normAutofit/>
          </a:bodyPr>
          <a:lstStyle/>
          <a:p>
            <a:r>
              <a:rPr lang="ru-RU" sz="2400" b="1" dirty="0" smtClean="0">
                <a:latin typeface="Times New Roman" panose="02020603050405020304" pitchFamily="18" charset="0"/>
                <a:cs typeface="Times New Roman" panose="02020603050405020304" pitchFamily="18" charset="0"/>
              </a:rPr>
              <a:t>Изучающее чтение</a:t>
            </a:r>
            <a:r>
              <a:rPr lang="ru-RU" sz="2400" dirty="0" smtClean="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
        <p:nvSpPr>
          <p:cNvPr id="5" name="Подзаголовок 4"/>
          <p:cNvSpPr>
            <a:spLocks noGrp="1"/>
          </p:cNvSpPr>
          <p:nvPr>
            <p:ph type="subTitle" idx="1"/>
          </p:nvPr>
        </p:nvSpPr>
        <p:spPr>
          <a:xfrm>
            <a:off x="899592" y="1484784"/>
            <a:ext cx="7704856" cy="4154016"/>
          </a:xfrm>
        </p:spPr>
        <p:txBody>
          <a:bodyPr>
            <a:noAutofit/>
          </a:bodyPr>
          <a:lstStyle/>
          <a:p>
            <a:pPr algn="just"/>
            <a:r>
              <a:rPr lang="ru-RU" sz="2400" dirty="0">
                <a:solidFill>
                  <a:schemeClr val="tx1"/>
                </a:solidFill>
                <a:latin typeface="Times New Roman" panose="02020603050405020304" pitchFamily="18" charset="0"/>
                <a:cs typeface="Times New Roman" panose="02020603050405020304" pitchFamily="18" charset="0"/>
              </a:rPr>
              <a:t>Работа начинается с беглого просмотра всего текста, чтения заглавия, первого и заключительного предложений с целью определения темы текста. Далее следует повторное внимательное чтение текста. В качестве способа контроля </a:t>
            </a:r>
            <a:r>
              <a:rPr lang="ru-RU" sz="2400" dirty="0" smtClean="0">
                <a:solidFill>
                  <a:schemeClr val="tx1"/>
                </a:solidFill>
                <a:latin typeface="Times New Roman" panose="02020603050405020304" pitchFamily="18" charset="0"/>
                <a:cs typeface="Times New Roman" panose="02020603050405020304" pitchFamily="18" charset="0"/>
              </a:rPr>
              <a:t>понимания </a:t>
            </a:r>
            <a:r>
              <a:rPr lang="ru-RU" sz="2400" dirty="0">
                <a:solidFill>
                  <a:schemeClr val="tx1"/>
                </a:solidFill>
                <a:latin typeface="Times New Roman" panose="02020603050405020304" pitchFamily="18" charset="0"/>
                <a:cs typeface="Times New Roman" panose="02020603050405020304" pitchFamily="18" charset="0"/>
              </a:rPr>
              <a:t>чаще всего используют перевод на родной язык. Понимание при изучающем чтении можно проверить и с помощью вопросов, верных /неверных утверждений учителя и т.д., в этом случае их должно быть довольно много, они должны охватывать детали содержания, их формулировка должна быть иной по сравнению с текстом</a:t>
            </a:r>
            <a:r>
              <a:rPr lang="ru-RU" sz="2400" dirty="0">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61868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a:latin typeface="Times New Roman" panose="02020603050405020304" pitchFamily="18" charset="0"/>
                <a:cs typeface="Times New Roman" panose="02020603050405020304" pitchFamily="18" charset="0"/>
              </a:rPr>
              <a:t>Просмотровое чтение</a:t>
            </a:r>
            <a:endParaRPr lang="ru-RU" sz="24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lgn="just">
              <a:buNone/>
            </a:pPr>
            <a:r>
              <a:rPr lang="ru-RU" sz="2800" dirty="0" smtClean="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Вот некоторые </a:t>
            </a:r>
            <a:r>
              <a:rPr lang="ru-RU" sz="2400" dirty="0">
                <a:latin typeface="Times New Roman" panose="02020603050405020304" pitchFamily="18" charset="0"/>
                <a:cs typeface="Times New Roman" panose="02020603050405020304" pitchFamily="18" charset="0"/>
              </a:rPr>
              <a:t>виды заданий, которые даются при </a:t>
            </a:r>
            <a:r>
              <a:rPr lang="ru-RU" sz="2400" dirty="0" smtClean="0">
                <a:latin typeface="Times New Roman" panose="02020603050405020304" pitchFamily="18" charset="0"/>
                <a:cs typeface="Times New Roman" panose="02020603050405020304" pitchFamily="18" charset="0"/>
              </a:rPr>
              <a:t> первом </a:t>
            </a:r>
            <a:r>
              <a:rPr lang="ru-RU" sz="2400" dirty="0">
                <a:latin typeface="Times New Roman" panose="02020603050405020304" pitchFamily="18" charset="0"/>
                <a:cs typeface="Times New Roman" panose="02020603050405020304" pitchFamily="18" charset="0"/>
              </a:rPr>
              <a:t>обращении к тексту: </a:t>
            </a:r>
            <a:endParaRPr lang="ru-RU" sz="2400" dirty="0" smtClean="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определите</a:t>
            </a:r>
            <a:r>
              <a:rPr lang="ru-RU" sz="2400" dirty="0">
                <a:latin typeface="Times New Roman" panose="02020603050405020304" pitchFamily="18" charset="0"/>
                <a:cs typeface="Times New Roman" panose="02020603050405020304" pitchFamily="18" charset="0"/>
              </a:rPr>
              <a:t>, о чем текст/статья в газете/ книге (на просмотр дается 3-4 минуты); </a:t>
            </a:r>
            <a:endParaRPr lang="ru-RU" sz="2400" dirty="0" smtClean="0">
              <a:latin typeface="Times New Roman" panose="02020603050405020304" pitchFamily="18" charset="0"/>
              <a:cs typeface="Times New Roman" panose="02020603050405020304" pitchFamily="18" charset="0"/>
            </a:endParaRPr>
          </a:p>
          <a:p>
            <a:pPr algn="just"/>
            <a:r>
              <a:rPr lang="ru-RU" sz="2400" dirty="0" smtClean="0">
                <a:latin typeface="Times New Roman" panose="02020603050405020304" pitchFamily="18" charset="0"/>
                <a:cs typeface="Times New Roman" panose="02020603050405020304" pitchFamily="18" charset="0"/>
              </a:rPr>
              <a:t>найдите </a:t>
            </a:r>
            <a:r>
              <a:rPr lang="ru-RU" sz="2400" dirty="0">
                <a:latin typeface="Times New Roman" panose="02020603050405020304" pitchFamily="18" charset="0"/>
                <a:cs typeface="Times New Roman" panose="02020603050405020304" pitchFamily="18" charset="0"/>
              </a:rPr>
              <a:t>в тексте место / раздел, где говорится о</a:t>
            </a:r>
            <a:r>
              <a:rPr lang="ru-RU" sz="2400" dirty="0" smtClean="0">
                <a:latin typeface="Times New Roman" panose="02020603050405020304" pitchFamily="18" charset="0"/>
                <a:cs typeface="Times New Roman" panose="02020603050405020304" pitchFamily="18" charset="0"/>
              </a:rPr>
              <a:t>,</a:t>
            </a:r>
          </a:p>
          <a:p>
            <a:pPr algn="just"/>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найдите в газете статью о и т.д. </a:t>
            </a:r>
            <a:endParaRPr lang="ru-RU" sz="2400" dirty="0" smtClean="0">
              <a:latin typeface="Times New Roman" panose="02020603050405020304" pitchFamily="18" charset="0"/>
              <a:cs typeface="Times New Roman" panose="02020603050405020304" pitchFamily="18" charset="0"/>
            </a:endParaRPr>
          </a:p>
          <a:p>
            <a:pPr marL="0" indent="0" algn="just">
              <a:buNone/>
            </a:pPr>
            <a:r>
              <a:rPr lang="ru-RU" sz="2400" dirty="0" smtClean="0">
                <a:latin typeface="Times New Roman" panose="02020603050405020304" pitchFamily="18" charset="0"/>
                <a:cs typeface="Times New Roman" panose="02020603050405020304" pitchFamily="18" charset="0"/>
              </a:rPr>
              <a:t>   Выполнение </a:t>
            </a:r>
            <a:r>
              <a:rPr lang="ru-RU" sz="2400" dirty="0">
                <a:latin typeface="Times New Roman" panose="02020603050405020304" pitchFamily="18" charset="0"/>
                <a:cs typeface="Times New Roman" panose="02020603050405020304" pitchFamily="18" charset="0"/>
              </a:rPr>
              <a:t>соответствующего задания и является в данном случае проверкой понимания.</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44823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634082"/>
          </a:xfrm>
        </p:spPr>
        <p:txBody>
          <a:bodyPr>
            <a:normAutofit/>
          </a:bodyPr>
          <a:lstStyle/>
          <a:p>
            <a:r>
              <a:rPr lang="ru-RU" sz="2400" b="1" dirty="0" smtClean="0">
                <a:latin typeface="Times New Roman" panose="02020603050405020304" pitchFamily="18" charset="0"/>
                <a:cs typeface="Times New Roman" panose="02020603050405020304" pitchFamily="18" charset="0"/>
              </a:rPr>
              <a:t>Контроль чтения на разных этапах работы с текстом</a:t>
            </a:r>
            <a:endParaRPr lang="ru-RU" sz="24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980728"/>
            <a:ext cx="8229600" cy="5688632"/>
          </a:xfrm>
        </p:spPr>
        <p:txBody>
          <a:bodyPr>
            <a:noAutofit/>
          </a:bodyPr>
          <a:lstStyle/>
          <a:p>
            <a:pPr marL="0" indent="0">
              <a:buNone/>
            </a:pPr>
            <a:r>
              <a:rPr lang="ru-RU" sz="1800" b="1" dirty="0" smtClean="0">
                <a:latin typeface="Times New Roman" panose="02020603050405020304" pitchFamily="18" charset="0"/>
                <a:cs typeface="Times New Roman" panose="02020603050405020304" pitchFamily="18" charset="0"/>
              </a:rPr>
              <a:t>1</a:t>
            </a:r>
            <a:r>
              <a:rPr lang="ru-RU" sz="1800" b="1" dirty="0">
                <a:latin typeface="Times New Roman" panose="02020603050405020304" pitchFamily="18" charset="0"/>
                <a:cs typeface="Times New Roman" panose="02020603050405020304" pitchFamily="18" charset="0"/>
              </a:rPr>
              <a:t>. </a:t>
            </a:r>
            <a:r>
              <a:rPr lang="ru-RU" sz="1800" b="1" dirty="0" err="1">
                <a:latin typeface="Times New Roman" panose="02020603050405020304" pitchFamily="18" charset="0"/>
                <a:cs typeface="Times New Roman" panose="02020603050405020304" pitchFamily="18" charset="0"/>
              </a:rPr>
              <a:t>Дотекстовый</a:t>
            </a:r>
            <a:r>
              <a:rPr lang="ru-RU" sz="1800" b="1" dirty="0">
                <a:latin typeface="Times New Roman" panose="02020603050405020304" pitchFamily="18" charset="0"/>
                <a:cs typeface="Times New Roman" panose="02020603050405020304" pitchFamily="18" charset="0"/>
              </a:rPr>
              <a:t> этап</a:t>
            </a:r>
          </a:p>
          <a:p>
            <a:r>
              <a:rPr lang="ru-RU" sz="1800" dirty="0">
                <a:latin typeface="Times New Roman" panose="02020603050405020304" pitchFamily="18" charset="0"/>
                <a:cs typeface="Times New Roman" panose="02020603050405020304" pitchFamily="18" charset="0"/>
              </a:rPr>
              <a:t>1. Работа с заголовком.</a:t>
            </a:r>
          </a:p>
          <a:p>
            <a:r>
              <a:rPr lang="ru-RU" sz="1800" dirty="0">
                <a:latin typeface="Times New Roman" panose="02020603050405020304" pitchFamily="18" charset="0"/>
                <a:cs typeface="Times New Roman" panose="02020603050405020304" pitchFamily="18" charset="0"/>
              </a:rPr>
              <a:t>По заголовку можно попросить учащихся определить:</a:t>
            </a:r>
          </a:p>
          <a:p>
            <a:r>
              <a:rPr lang="ru-RU" sz="1800" dirty="0">
                <a:latin typeface="Times New Roman" panose="02020603050405020304" pitchFamily="18" charset="0"/>
                <a:cs typeface="Times New Roman" panose="02020603050405020304" pitchFamily="18" charset="0"/>
              </a:rPr>
              <a:t>Тематику текста</a:t>
            </a:r>
          </a:p>
          <a:p>
            <a:r>
              <a:rPr lang="ru-RU" sz="1800" dirty="0">
                <a:latin typeface="Times New Roman" panose="02020603050405020304" pitchFamily="18" charset="0"/>
                <a:cs typeface="Times New Roman" panose="02020603050405020304" pitchFamily="18" charset="0"/>
              </a:rPr>
              <a:t>Перечень поднимаемых в нем проблем</a:t>
            </a:r>
          </a:p>
          <a:p>
            <a:r>
              <a:rPr lang="ru-RU" sz="1800" dirty="0">
                <a:latin typeface="Times New Roman" panose="02020603050405020304" pitchFamily="18" charset="0"/>
                <a:cs typeface="Times New Roman" panose="02020603050405020304" pitchFamily="18" charset="0"/>
              </a:rPr>
              <a:t>Ключевые слова и выражения</a:t>
            </a:r>
          </a:p>
          <a:p>
            <a:r>
              <a:rPr lang="ru-RU" sz="1800" dirty="0">
                <a:latin typeface="Times New Roman" panose="02020603050405020304" pitchFamily="18" charset="0"/>
                <a:cs typeface="Times New Roman" panose="02020603050405020304" pitchFamily="18" charset="0"/>
              </a:rPr>
              <a:t>2. Использование ассоциаций, связанных с именем автора.</a:t>
            </a:r>
          </a:p>
          <a:p>
            <a:r>
              <a:rPr lang="ru-RU" sz="1800" dirty="0">
                <a:latin typeface="Times New Roman" panose="02020603050405020304" pitchFamily="18" charset="0"/>
                <a:cs typeface="Times New Roman" panose="02020603050405020304" pitchFamily="18" charset="0"/>
              </a:rPr>
              <a:t>К какому жанру можно предположительно отнести этот текст?</a:t>
            </a:r>
          </a:p>
          <a:p>
            <a:r>
              <a:rPr lang="ru-RU" sz="1800" dirty="0">
                <a:latin typeface="Times New Roman" panose="02020603050405020304" pitchFamily="18" charset="0"/>
                <a:cs typeface="Times New Roman" panose="02020603050405020304" pitchFamily="18" charset="0"/>
              </a:rPr>
              <a:t>Кто, по-вашему, будет главным героем (его профессия, национальность и т.д.)?</a:t>
            </a:r>
          </a:p>
          <a:p>
            <a:r>
              <a:rPr lang="ru-RU" sz="1800" dirty="0">
                <a:latin typeface="Times New Roman" panose="02020603050405020304" pitchFamily="18" charset="0"/>
                <a:cs typeface="Times New Roman" panose="02020603050405020304" pitchFamily="18" charset="0"/>
              </a:rPr>
              <a:t>Где и в какое время может происходить действие?</a:t>
            </a:r>
          </a:p>
          <a:p>
            <a:r>
              <a:rPr lang="ru-RU" sz="1800" dirty="0">
                <a:latin typeface="Times New Roman" panose="02020603050405020304" pitchFamily="18" charset="0"/>
                <a:cs typeface="Times New Roman" panose="02020603050405020304" pitchFamily="18" charset="0"/>
              </a:rPr>
              <a:t>3. Сформулировать предположения о тематике текста на основе имеющихся иллюстраций.</a:t>
            </a:r>
          </a:p>
          <a:p>
            <a:r>
              <a:rPr lang="ru-RU" sz="1800" dirty="0">
                <a:latin typeface="Times New Roman" panose="02020603050405020304" pitchFamily="18" charset="0"/>
                <a:cs typeface="Times New Roman" panose="02020603050405020304" pitchFamily="18" charset="0"/>
              </a:rPr>
              <a:t>4. Ознакомиться с новой лексикой и определить тематику текста на основе языковой догадки.</a:t>
            </a:r>
          </a:p>
          <a:p>
            <a:r>
              <a:rPr lang="ru-RU" sz="1800" dirty="0">
                <a:latin typeface="Times New Roman" panose="02020603050405020304" pitchFamily="18" charset="0"/>
                <a:cs typeface="Times New Roman" panose="02020603050405020304" pitchFamily="18" charset="0"/>
              </a:rPr>
              <a:t>5. Просмотреть текст / первый абзац и определить, о чем этот текст.</a:t>
            </a:r>
          </a:p>
          <a:p>
            <a:r>
              <a:rPr lang="ru-RU" sz="1800" dirty="0">
                <a:latin typeface="Times New Roman" panose="02020603050405020304" pitchFamily="18" charset="0"/>
                <a:cs typeface="Times New Roman" panose="02020603050405020304" pitchFamily="18" charset="0"/>
              </a:rPr>
              <a:t>6. Прочесть вопросы / утверждения по тексту и определить его проблематику.</a:t>
            </a:r>
          </a:p>
          <a:p>
            <a:r>
              <a:rPr lang="ru-RU" sz="1800" dirty="0">
                <a:latin typeface="Times New Roman" panose="02020603050405020304" pitchFamily="18" charset="0"/>
                <a:cs typeface="Times New Roman" panose="02020603050405020304" pitchFamily="18" charset="0"/>
              </a:rPr>
              <a:t>Попытаться ответить на предложенные вопросы до чтения текста.</a:t>
            </a:r>
          </a:p>
          <a:p>
            <a:endParaRPr lang="ru-RU" sz="1800" dirty="0"/>
          </a:p>
        </p:txBody>
      </p:sp>
    </p:spTree>
    <p:extLst>
      <p:ext uri="{BB962C8B-B14F-4D97-AF65-F5344CB8AC3E}">
        <p14:creationId xmlns:p14="http://schemas.microsoft.com/office/powerpoint/2010/main" val="20856291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fontScale="90000"/>
          </a:bodyPr>
          <a:lstStyle/>
          <a:p>
            <a:r>
              <a:rPr lang="ru-RU" dirty="0" smtClean="0"/>
              <a:t/>
            </a:r>
            <a:br>
              <a:rPr lang="ru-RU" dirty="0" smtClean="0"/>
            </a:br>
            <a:r>
              <a:rPr lang="ru-RU" sz="2700" b="1" dirty="0" smtClean="0">
                <a:latin typeface="Times New Roman" panose="02020603050405020304" pitchFamily="18" charset="0"/>
                <a:cs typeface="Times New Roman" panose="02020603050405020304" pitchFamily="18" charset="0"/>
              </a:rPr>
              <a:t>2</a:t>
            </a:r>
            <a:r>
              <a:rPr lang="ru-RU" sz="2700" b="1" dirty="0">
                <a:latin typeface="Times New Roman" panose="02020603050405020304" pitchFamily="18" charset="0"/>
                <a:cs typeface="Times New Roman" panose="02020603050405020304" pitchFamily="18" charset="0"/>
              </a:rPr>
              <a:t>. Текстовый этап</a:t>
            </a:r>
            <a:br>
              <a:rPr lang="ru-RU" sz="2700" b="1" dirty="0">
                <a:latin typeface="Times New Roman" panose="02020603050405020304" pitchFamily="18" charset="0"/>
                <a:cs typeface="Times New Roman" panose="02020603050405020304" pitchFamily="18" charset="0"/>
              </a:rPr>
            </a:br>
            <a:endParaRPr lang="ru-RU" sz="27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77500" lnSpcReduction="20000"/>
          </a:bodyPr>
          <a:lstStyle/>
          <a:p>
            <a:pPr marL="0" indent="0">
              <a:buNone/>
            </a:pPr>
            <a:r>
              <a:rPr lang="ru-RU" dirty="0" smtClean="0"/>
              <a:t>1</a:t>
            </a:r>
            <a:r>
              <a:rPr lang="ru-RU" sz="3100" dirty="0">
                <a:latin typeface="Times New Roman" panose="02020603050405020304" pitchFamily="18" charset="0"/>
                <a:cs typeface="Times New Roman" panose="02020603050405020304" pitchFamily="18" charset="0"/>
              </a:rPr>
              <a:t>. Найти / выбрать / прочесть / соединить / вставить:</a:t>
            </a:r>
          </a:p>
          <a:p>
            <a:r>
              <a:rPr lang="ru-RU" sz="3100" dirty="0">
                <a:latin typeface="Times New Roman" panose="02020603050405020304" pitchFamily="18" charset="0"/>
                <a:cs typeface="Times New Roman" panose="02020603050405020304" pitchFamily="18" charset="0"/>
              </a:rPr>
              <a:t>Ответы на предложенные вопросы;</a:t>
            </a:r>
          </a:p>
          <a:p>
            <a:r>
              <a:rPr lang="ru-RU" sz="3100" dirty="0">
                <a:latin typeface="Times New Roman" panose="02020603050405020304" pitchFamily="18" charset="0"/>
                <a:cs typeface="Times New Roman" panose="02020603050405020304" pitchFamily="18" charset="0"/>
              </a:rPr>
              <a:t>Подтверждение правильности / ложности утверждений;</a:t>
            </a:r>
          </a:p>
          <a:p>
            <a:r>
              <a:rPr lang="ru-RU" sz="3100" dirty="0">
                <a:latin typeface="Times New Roman" panose="02020603050405020304" pitchFamily="18" charset="0"/>
                <a:cs typeface="Times New Roman" panose="02020603050405020304" pitchFamily="18" charset="0"/>
              </a:rPr>
              <a:t>Подходящий заголовок к каждому из абзацев;</a:t>
            </a:r>
          </a:p>
          <a:p>
            <a:r>
              <a:rPr lang="ru-RU" sz="3100" dirty="0">
                <a:latin typeface="Times New Roman" panose="02020603050405020304" pitchFamily="18" charset="0"/>
                <a:cs typeface="Times New Roman" panose="02020603050405020304" pitchFamily="18" charset="0"/>
              </a:rPr>
              <a:t>Подходящее по смыслу предложение, пропущенное в тексте;</a:t>
            </a:r>
          </a:p>
          <a:p>
            <a:r>
              <a:rPr lang="ru-RU" sz="3100" dirty="0">
                <a:latin typeface="Times New Roman" panose="02020603050405020304" pitchFamily="18" charset="0"/>
                <a:cs typeface="Times New Roman" panose="02020603050405020304" pitchFamily="18" charset="0"/>
              </a:rPr>
              <a:t>Описание внешности / места события / отношения кого-либо к чему-либо.</a:t>
            </a:r>
          </a:p>
          <a:p>
            <a:pPr marL="0" indent="0">
              <a:buNone/>
            </a:pPr>
            <a:r>
              <a:rPr lang="ru-RU" sz="3100" dirty="0">
                <a:latin typeface="Times New Roman" panose="02020603050405020304" pitchFamily="18" charset="0"/>
                <a:cs typeface="Times New Roman" panose="02020603050405020304" pitchFamily="18" charset="0"/>
              </a:rPr>
              <a:t>2. Догадаться:</a:t>
            </a:r>
          </a:p>
          <a:p>
            <a:r>
              <a:rPr lang="ru-RU" sz="3100" dirty="0">
                <a:latin typeface="Times New Roman" panose="02020603050405020304" pitchFamily="18" charset="0"/>
                <a:cs typeface="Times New Roman" panose="02020603050405020304" pitchFamily="18" charset="0"/>
              </a:rPr>
              <a:t>О значении слова или слов по контексту;</a:t>
            </a:r>
          </a:p>
          <a:p>
            <a:r>
              <a:rPr lang="ru-RU" sz="3100" dirty="0">
                <a:latin typeface="Times New Roman" panose="02020603050405020304" pitchFamily="18" charset="0"/>
                <a:cs typeface="Times New Roman" panose="02020603050405020304" pitchFamily="18" charset="0"/>
              </a:rPr>
              <a:t>Как будут развиваться события текста.</a:t>
            </a:r>
          </a:p>
          <a:p>
            <a:endParaRPr lang="ru-RU" dirty="0"/>
          </a:p>
        </p:txBody>
      </p:sp>
    </p:spTree>
    <p:extLst>
      <p:ext uri="{BB962C8B-B14F-4D97-AF65-F5344CB8AC3E}">
        <p14:creationId xmlns:p14="http://schemas.microsoft.com/office/powerpoint/2010/main" val="29339742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94122"/>
          </a:xfrm>
        </p:spPr>
        <p:txBody>
          <a:bodyPr>
            <a:normAutofit fontScale="90000"/>
          </a:bodyPr>
          <a:lstStyle/>
          <a:p>
            <a:r>
              <a:rPr lang="ru-RU" dirty="0" smtClean="0"/>
              <a:t/>
            </a:r>
            <a:br>
              <a:rPr lang="ru-RU" dirty="0" smtClean="0"/>
            </a:br>
            <a:r>
              <a:rPr lang="ru-RU" sz="2700" b="1" dirty="0" smtClean="0">
                <a:latin typeface="Times New Roman" panose="02020603050405020304" pitchFamily="18" charset="0"/>
                <a:cs typeface="Times New Roman" panose="02020603050405020304" pitchFamily="18" charset="0"/>
              </a:rPr>
              <a:t>3</a:t>
            </a:r>
            <a:r>
              <a:rPr lang="ru-RU" sz="2700" b="1" dirty="0">
                <a:latin typeface="Times New Roman" panose="02020603050405020304" pitchFamily="18" charset="0"/>
                <a:cs typeface="Times New Roman" panose="02020603050405020304" pitchFamily="18" charset="0"/>
              </a:rPr>
              <a:t>. </a:t>
            </a:r>
            <a:r>
              <a:rPr lang="ru-RU" sz="2700" b="1" dirty="0" err="1">
                <a:latin typeface="Times New Roman" panose="02020603050405020304" pitchFamily="18" charset="0"/>
                <a:cs typeface="Times New Roman" panose="02020603050405020304" pitchFamily="18" charset="0"/>
              </a:rPr>
              <a:t>Послетекстовый</a:t>
            </a:r>
            <a:r>
              <a:rPr lang="ru-RU" sz="2700" b="1" dirty="0">
                <a:latin typeface="Times New Roman" panose="02020603050405020304" pitchFamily="18" charset="0"/>
                <a:cs typeface="Times New Roman" panose="02020603050405020304" pitchFamily="18" charset="0"/>
              </a:rPr>
              <a:t> этап</a:t>
            </a:r>
            <a:r>
              <a:rPr lang="ru-RU" dirty="0"/>
              <a:t/>
            </a:r>
            <a:br>
              <a:rPr lang="ru-RU" dirty="0"/>
            </a:br>
            <a:endParaRPr lang="ru-RU" dirty="0"/>
          </a:p>
        </p:txBody>
      </p:sp>
      <p:sp>
        <p:nvSpPr>
          <p:cNvPr id="3" name="Объект 2"/>
          <p:cNvSpPr>
            <a:spLocks noGrp="1"/>
          </p:cNvSpPr>
          <p:nvPr>
            <p:ph idx="1"/>
          </p:nvPr>
        </p:nvSpPr>
        <p:spPr/>
        <p:txBody>
          <a:bodyPr>
            <a:normAutofit fontScale="92500" lnSpcReduction="10000"/>
          </a:bodyPr>
          <a:lstStyle/>
          <a:p>
            <a:r>
              <a:rPr lang="ru-RU" sz="2800" dirty="0" smtClean="0">
                <a:latin typeface="Times New Roman" panose="02020603050405020304" pitchFamily="18" charset="0"/>
                <a:cs typeface="Times New Roman" panose="02020603050405020304" pitchFamily="18" charset="0"/>
              </a:rPr>
              <a:t>1</a:t>
            </a:r>
            <a:r>
              <a:rPr lang="ru-RU" sz="2800" dirty="0">
                <a:latin typeface="Times New Roman" panose="02020603050405020304" pitchFamily="18" charset="0"/>
                <a:cs typeface="Times New Roman" panose="02020603050405020304" pitchFamily="18" charset="0"/>
              </a:rPr>
              <a:t>. Опровергнуть утверждения или согласиться с ними.</a:t>
            </a:r>
          </a:p>
          <a:p>
            <a:r>
              <a:rPr lang="ru-RU" sz="2800" dirty="0">
                <a:latin typeface="Times New Roman" panose="02020603050405020304" pitchFamily="18" charset="0"/>
                <a:cs typeface="Times New Roman" panose="02020603050405020304" pitchFamily="18" charset="0"/>
              </a:rPr>
              <a:t>2. Доказать, что…</a:t>
            </a:r>
          </a:p>
          <a:p>
            <a:r>
              <a:rPr lang="ru-RU" sz="2800" dirty="0">
                <a:latin typeface="Times New Roman" panose="02020603050405020304" pitchFamily="18" charset="0"/>
                <a:cs typeface="Times New Roman" panose="02020603050405020304" pitchFamily="18" charset="0"/>
              </a:rPr>
              <a:t>3. Охарактеризовать…</a:t>
            </a:r>
          </a:p>
          <a:p>
            <a:r>
              <a:rPr lang="ru-RU" sz="2800" dirty="0">
                <a:latin typeface="Times New Roman" panose="02020603050405020304" pitchFamily="18" charset="0"/>
                <a:cs typeface="Times New Roman" panose="02020603050405020304" pitchFamily="18" charset="0"/>
              </a:rPr>
              <a:t>4. Сказать какое из следующих высказываний передает основную мысль текста.</a:t>
            </a:r>
          </a:p>
          <a:p>
            <a:r>
              <a:rPr lang="ru-RU" sz="2800" dirty="0">
                <a:latin typeface="Times New Roman" panose="02020603050405020304" pitchFamily="18" charset="0"/>
                <a:cs typeface="Times New Roman" panose="02020603050405020304" pitchFamily="18" charset="0"/>
              </a:rPr>
              <a:t>5. Составить план текста, выделив его основные мысли.</a:t>
            </a:r>
          </a:p>
          <a:p>
            <a:r>
              <a:rPr lang="ru-RU" sz="2800" dirty="0">
                <a:latin typeface="Times New Roman" panose="02020603050405020304" pitchFamily="18" charset="0"/>
                <a:cs typeface="Times New Roman" panose="02020603050405020304" pitchFamily="18" charset="0"/>
              </a:rPr>
              <a:t>6. Кратко изложить содержание текста.</a:t>
            </a:r>
          </a:p>
          <a:p>
            <a:r>
              <a:rPr lang="ru-RU" sz="2800" dirty="0">
                <a:latin typeface="Times New Roman" panose="02020603050405020304" pitchFamily="18" charset="0"/>
                <a:cs typeface="Times New Roman" panose="02020603050405020304" pitchFamily="18" charset="0"/>
              </a:rPr>
              <a:t>7. Придумать новое название.</a:t>
            </a:r>
          </a:p>
          <a:p>
            <a:r>
              <a:rPr lang="ru-RU" sz="2800" dirty="0">
                <a:latin typeface="Times New Roman" panose="02020603050405020304" pitchFamily="18" charset="0"/>
                <a:cs typeface="Times New Roman" panose="02020603050405020304" pitchFamily="18" charset="0"/>
              </a:rPr>
              <a:t>8. Придумать, что бы могло случиться, если бы…</a:t>
            </a:r>
          </a:p>
          <a:p>
            <a:endParaRPr lang="ru-RU" dirty="0"/>
          </a:p>
        </p:txBody>
      </p:sp>
    </p:spTree>
    <p:extLst>
      <p:ext uri="{BB962C8B-B14F-4D97-AF65-F5344CB8AC3E}">
        <p14:creationId xmlns:p14="http://schemas.microsoft.com/office/powerpoint/2010/main" val="8328638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720080"/>
          </a:xfrm>
        </p:spPr>
        <p:txBody>
          <a:bodyPr>
            <a:normAutofit fontScale="90000"/>
          </a:bodyPr>
          <a:lstStyle/>
          <a:p>
            <a:r>
              <a:rPr lang="ru-RU" sz="2800" b="1" dirty="0" smtClean="0">
                <a:latin typeface="Times New Roman" panose="02020603050405020304" pitchFamily="18" charset="0"/>
                <a:cs typeface="Times New Roman" panose="02020603050405020304" pitchFamily="18" charset="0"/>
              </a:rPr>
              <a:t>Изобразительная деятельность в качестве средства контроля чтения</a:t>
            </a:r>
            <a:endParaRPr lang="ru-RU" sz="28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600200"/>
            <a:ext cx="8229600" cy="4565104"/>
          </a:xfrm>
        </p:spPr>
        <p:txBody>
          <a:bodyPr>
            <a:noAutofit/>
          </a:bodyPr>
          <a:lstStyle/>
          <a:p>
            <a:pPr marL="0" indent="0" algn="just">
              <a:buNone/>
            </a:pPr>
            <a:r>
              <a:rPr lang="ru-RU" sz="2000" dirty="0" smtClean="0">
                <a:latin typeface="Times New Roman" panose="02020603050405020304" pitchFamily="18" charset="0"/>
                <a:cs typeface="Times New Roman" panose="02020603050405020304" pitchFamily="18" charset="0"/>
              </a:rPr>
              <a:t>На начальном этапе обучения достаточно </a:t>
            </a:r>
            <a:r>
              <a:rPr lang="ru-RU" sz="2000" dirty="0">
                <a:latin typeface="Times New Roman" panose="02020603050405020304" pitchFamily="18" charset="0"/>
                <a:cs typeface="Times New Roman" panose="02020603050405020304" pitchFamily="18" charset="0"/>
              </a:rPr>
              <a:t>перспективным является использование изобразительной деятельности в качестве контролирующей формы при овладении коммуникативным умением чтения, что позволяет повысить интерес и привлечь внимание школьника к чтению через рисование. В качестве домашнего задания учитель, предварительно разбив текст на смысловые отрезки, может предложить учащимся разные задания к тексту и нарисовать к нему иллюстрации. Это могут быть как отдельные рисунки главных героев, так и сюжетные картинки. По усмотрению учителя рисунки могут сопровождаться некоторыми фразами, которые ученики выписывают из текста под рисунками. Также предлагаются и задания следующего типа: 1)   нарисуйте главных героев прочитанного вами рассказа; 2)   выберите и нарисуйте главное действие в рассказе; 3)   нарисуйте наиболее понравившихся вам героев; 4)   нарисуйте того, кто вам не понравился и так далее. </a:t>
            </a: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559045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91</TotalTime>
  <Words>1218</Words>
  <Application>Microsoft Office PowerPoint</Application>
  <PresentationFormat>Экран (4:3)</PresentationFormat>
  <Paragraphs>78</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Поток</vt:lpstr>
      <vt:lpstr>Дифференцированный подход к контролю чтения на уроках иностранного языка </vt:lpstr>
      <vt:lpstr>Чтение - это самостоятельный вид речевой деятельности, который обеспечивает письменную форму общения. В зависимости от целевой установки различают чтение: а) с извлечением основной информации (ознакомительное чтение);б) с извлечением полной информации (изучающее чтение);в) с извлечением нужной (интересующей) информации (просмотровое/ поисковое чтение)  </vt:lpstr>
      <vt:lpstr> Примеры заданий и форм проверки при развитии ознакомительного чтения: </vt:lpstr>
      <vt:lpstr>Изучающее чтение. </vt:lpstr>
      <vt:lpstr>Просмотровое чтение</vt:lpstr>
      <vt:lpstr>Контроль чтения на разных этапах работы с текстом</vt:lpstr>
      <vt:lpstr> 2. Текстовый этап </vt:lpstr>
      <vt:lpstr> 3. Послетекстовый этап </vt:lpstr>
      <vt:lpstr>Изобразительная деятельность в качестве средства контроля чтения</vt:lpstr>
      <vt:lpstr> Можно предложить следующие задания, если мы хотим проконтролировать понимание с выборочным пониманием текста (поисковое чтение):  </vt:lpstr>
      <vt:lpstr> Контроль поискового чтения может проводиться и в игровой форме, например: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Дифференцированный подход к контролю чтения  на уроках иностранного языка </dc:title>
  <dc:creator>Владелец</dc:creator>
  <cp:lastModifiedBy>Владелец</cp:lastModifiedBy>
  <cp:revision>20</cp:revision>
  <dcterms:created xsi:type="dcterms:W3CDTF">2021-03-21T18:01:16Z</dcterms:created>
  <dcterms:modified xsi:type="dcterms:W3CDTF">2021-03-21T19:43:29Z</dcterms:modified>
</cp:coreProperties>
</file>