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88816-3556-410D-8309-C59088C13E30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88F09-B7AB-4CF7-92EC-0CFCAC0806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8064896" cy="3054201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chemeClr val="tx1"/>
                </a:solidFill>
              </a:rPr>
              <a:t/>
            </a:r>
            <a:br>
              <a:rPr lang="ru-RU" sz="3600" i="1" dirty="0" smtClean="0">
                <a:solidFill>
                  <a:schemeClr val="tx1"/>
                </a:solidFill>
              </a:rPr>
            </a:br>
            <a:r>
              <a:rPr lang="ru-RU" sz="3600" i="1" dirty="0" smtClean="0">
                <a:solidFill>
                  <a:schemeClr val="tx1"/>
                </a:solidFill>
              </a:rPr>
              <a:t>МАОУ «Первомайская средняя школа»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ПРОФОРИЕНТАЦИОННАЯ </a:t>
            </a:r>
            <a:r>
              <a:rPr lang="ru-RU" sz="3600" b="1" dirty="0"/>
              <a:t>РАБОТА В ШКОЛЕ НА СОВРЕМЕННОМ ЭТАПЕ РАЗВИТИЯ ОБРАЗОВАНИЯ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2711152"/>
          </a:xfrm>
        </p:spPr>
        <p:txBody>
          <a:bodyPr>
            <a:normAutofit lnSpcReduction="10000"/>
          </a:bodyPr>
          <a:lstStyle/>
          <a:p>
            <a:r>
              <a:rPr lang="ru-RU" sz="2400" i="1" dirty="0" smtClean="0">
                <a:solidFill>
                  <a:schemeClr val="tx1"/>
                </a:solidFill>
              </a:rPr>
              <a:t>                                           Канина </a:t>
            </a:r>
            <a:r>
              <a:rPr lang="ru-RU" sz="2400" i="1" dirty="0">
                <a:solidFill>
                  <a:schemeClr val="tx1"/>
                </a:solidFill>
              </a:rPr>
              <a:t>Наталья </a:t>
            </a:r>
            <a:r>
              <a:rPr lang="ru-RU" sz="2400" i="1" dirty="0" smtClean="0">
                <a:solidFill>
                  <a:schemeClr val="tx1"/>
                </a:solidFill>
              </a:rPr>
              <a:t>Ивановна</a:t>
            </a:r>
          </a:p>
          <a:p>
            <a:r>
              <a:rPr lang="ru-RU" sz="1800" i="1" dirty="0" smtClean="0">
                <a:solidFill>
                  <a:schemeClr val="tx1"/>
                </a:solidFill>
              </a:rPr>
              <a:t>                                                               </a:t>
            </a:r>
            <a:endParaRPr lang="ru-RU" sz="1800" i="1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endParaRPr lang="ru-RU" sz="1800" i="1" dirty="0" smtClean="0">
              <a:solidFill>
                <a:schemeClr val="tx1"/>
              </a:solidFill>
            </a:endParaRPr>
          </a:p>
          <a:p>
            <a:endParaRPr lang="ru-RU" sz="1800" i="1" dirty="0">
              <a:solidFill>
                <a:schemeClr val="tx1"/>
              </a:solidFill>
            </a:endParaRPr>
          </a:p>
          <a:p>
            <a:endParaRPr lang="ru-RU" sz="1800" i="1" dirty="0" smtClean="0">
              <a:solidFill>
                <a:schemeClr val="tx1"/>
              </a:solidFill>
            </a:endParaRPr>
          </a:p>
          <a:p>
            <a:r>
              <a:rPr lang="ru-RU" sz="1800" dirty="0" err="1" smtClean="0">
                <a:solidFill>
                  <a:schemeClr val="tx1"/>
                </a:solidFill>
              </a:rPr>
              <a:t>с.Кичменгский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Городок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i="1" dirty="0" smtClean="0">
                <a:solidFill>
                  <a:schemeClr val="tx1"/>
                </a:solidFill>
              </a:rPr>
              <a:t> 2021 год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b="1" dirty="0" smtClean="0"/>
              <a:t>Сегодня </a:t>
            </a:r>
            <a:r>
              <a:rPr lang="ru-RU" b="1" dirty="0"/>
              <a:t>профориентация </a:t>
            </a:r>
            <a:r>
              <a:rPr lang="ru-RU" b="1" dirty="0" smtClean="0"/>
              <a:t>школьников </a:t>
            </a:r>
            <a:r>
              <a:rPr lang="ru-RU" dirty="0"/>
              <a:t>– проблема не только педагогическая, но и общественная. Сущность профориентации как общественной проблемы состоит в необходимости преодолевать противоречия между объективно существующими потребностями рынка труда в сбалансированной структуре кадров и субъектными устремлениями молодежи.</a:t>
            </a:r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6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332656"/>
            <a:ext cx="7992888" cy="62646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i="1" dirty="0" smtClean="0"/>
              <a:t>                Если </a:t>
            </a:r>
            <a:r>
              <a:rPr lang="ru-RU" sz="2000" i="1" dirty="0"/>
              <a:t>человек не знает к какой пристани он держит путь,     для </a:t>
            </a:r>
            <a:r>
              <a:rPr lang="ru-RU" sz="2000" i="1" dirty="0" smtClean="0"/>
              <a:t>       него   ни </a:t>
            </a:r>
            <a:r>
              <a:rPr lang="ru-RU" sz="2000" i="1" dirty="0"/>
              <a:t>один ветер не будет попутным.</a:t>
            </a:r>
            <a:endParaRPr lang="ru-RU" sz="2000" dirty="0"/>
          </a:p>
          <a:p>
            <a:pPr algn="r">
              <a:buNone/>
            </a:pPr>
            <a:r>
              <a:rPr lang="ru-RU" sz="2000" dirty="0" smtClean="0"/>
              <a:t>Сенека</a:t>
            </a:r>
          </a:p>
          <a:p>
            <a:pPr algn="r">
              <a:buNone/>
            </a:pPr>
            <a:endParaRPr lang="ru-RU" sz="2000" dirty="0"/>
          </a:p>
          <a:p>
            <a:pPr algn="just">
              <a:buNone/>
            </a:pPr>
            <a:r>
              <a:rPr lang="ru-RU" sz="2800" b="1" dirty="0" smtClean="0"/>
              <a:t>		</a:t>
            </a:r>
            <a:r>
              <a:rPr lang="ru-RU" b="1" dirty="0" smtClean="0"/>
              <a:t>АКТУАЛЬНОСТЬ</a:t>
            </a:r>
            <a:r>
              <a:rPr lang="ru-RU" dirty="0" smtClean="0"/>
              <a:t> </a:t>
            </a:r>
            <a:r>
              <a:rPr lang="ru-RU" dirty="0" err="1"/>
              <a:t>профориентационной</a:t>
            </a:r>
            <a:r>
              <a:rPr lang="ru-RU" dirty="0"/>
              <a:t> </a:t>
            </a:r>
            <a:r>
              <a:rPr lang="ru-RU" dirty="0" smtClean="0"/>
              <a:t>работы:  важнейшая </a:t>
            </a:r>
            <a:r>
              <a:rPr lang="ru-RU" dirty="0"/>
              <a:t>задача школы – формирование полноценных граждан своей страны, а это во многом зависит от того, чем будут заниматься школьники после выпуска из школы, какую профессию они выберут, где будут работать. </a:t>
            </a:r>
            <a:endParaRPr lang="ru-RU" dirty="0" smtClean="0"/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 	      Грамотно </a:t>
            </a:r>
            <a:r>
              <a:rPr lang="ru-RU" dirty="0"/>
              <a:t>построенная </a:t>
            </a:r>
            <a:r>
              <a:rPr lang="ru-RU" dirty="0" err="1"/>
              <a:t>профориентационная</a:t>
            </a:r>
            <a:r>
              <a:rPr lang="ru-RU" dirty="0"/>
              <a:t> работа – это решение завтрашних проблем, важный вклад в решение острых социальных проблем.</a:t>
            </a:r>
          </a:p>
          <a:p>
            <a:pPr algn="just">
              <a:buNone/>
            </a:pPr>
            <a:r>
              <a:rPr lang="ru-RU" sz="2000" dirty="0" smtClean="0"/>
              <a:t>                                                                                         </a:t>
            </a:r>
            <a:endParaRPr lang="ru-RU" sz="2000" dirty="0"/>
          </a:p>
        </p:txBody>
      </p:sp>
      <p:pic>
        <p:nvPicPr>
          <p:cNvPr id="6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76864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Цель </a:t>
            </a:r>
            <a:r>
              <a:rPr lang="ru-RU" sz="3600" b="1" dirty="0" err="1" smtClean="0"/>
              <a:t>профориентационной</a:t>
            </a:r>
            <a:r>
              <a:rPr lang="ru-RU" sz="3600" b="1" dirty="0" smtClean="0"/>
              <a:t> работы в школе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		</a:t>
            </a:r>
            <a:r>
              <a:rPr lang="ru-RU" dirty="0" smtClean="0"/>
              <a:t> Помочь </a:t>
            </a:r>
            <a:r>
              <a:rPr lang="ru-RU" dirty="0"/>
              <a:t>школьникам сделать осознанный выбор </a:t>
            </a:r>
            <a:r>
              <a:rPr lang="ru-RU" dirty="0" smtClean="0"/>
              <a:t>профессии;</a:t>
            </a:r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       Формировать </a:t>
            </a:r>
            <a:r>
              <a:rPr lang="ru-RU" dirty="0"/>
              <a:t>психологической готовности к совершению осознанного профессионального выбора,  соответствующего индивидуальным особенностям каждой </a:t>
            </a:r>
            <a:r>
              <a:rPr lang="ru-RU" dirty="0" smtClean="0"/>
              <a:t>личности;</a:t>
            </a:r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     Повышение </a:t>
            </a:r>
            <a:r>
              <a:rPr lang="ru-RU" dirty="0"/>
              <a:t>компетентности учащихся в области планирования карьеры.</a:t>
            </a:r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344816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/>
              <a:t>В соответствии с ФГОС ООО выпускник основной школы должен обладать следующими качествами: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ответственным отношением </a:t>
            </a:r>
            <a:r>
              <a:rPr lang="ru-RU" dirty="0"/>
              <a:t>к учению, способностью к </a:t>
            </a:r>
            <a:r>
              <a:rPr lang="ru-RU" dirty="0" smtClean="0"/>
              <a:t>самообразованию;</a:t>
            </a:r>
          </a:p>
          <a:p>
            <a:pPr algn="just"/>
            <a:r>
              <a:rPr lang="ru-RU" dirty="0" smtClean="0"/>
              <a:t>осознанным </a:t>
            </a:r>
            <a:r>
              <a:rPr lang="ru-RU" dirty="0"/>
              <a:t>выбором и построением дальнейшей индивидуальной траектории образования. </a:t>
            </a:r>
            <a:endParaRPr lang="ru-RU" dirty="0" smtClean="0"/>
          </a:p>
          <a:p>
            <a:pPr algn="just"/>
            <a:r>
              <a:rPr lang="ru-RU" dirty="0" smtClean="0"/>
              <a:t>ориентироваться </a:t>
            </a:r>
            <a:r>
              <a:rPr lang="ru-RU" dirty="0"/>
              <a:t>в мире </a:t>
            </a:r>
            <a:r>
              <a:rPr lang="ru-RU" dirty="0" smtClean="0"/>
              <a:t>профессий и  понимать </a:t>
            </a:r>
            <a:r>
              <a:rPr lang="ru-RU" dirty="0"/>
              <a:t>значение профессиональной деятельности для человека в интересах устойчивого развития общества и природы.</a:t>
            </a:r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Помощь обучающимся в правильном выборе профессии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pPr algn="just"/>
            <a:r>
              <a:rPr lang="ru-RU" dirty="0" smtClean="0"/>
              <a:t>получении </a:t>
            </a:r>
            <a:r>
              <a:rPr lang="ru-RU" dirty="0"/>
              <a:t>знаний о себе (Образ “Я”); </a:t>
            </a:r>
            <a:endParaRPr lang="ru-RU" dirty="0" smtClean="0"/>
          </a:p>
          <a:p>
            <a:pPr algn="just"/>
            <a:r>
              <a:rPr lang="ru-RU" dirty="0" smtClean="0"/>
              <a:t>получении знаний </a:t>
            </a:r>
            <a:r>
              <a:rPr lang="ru-RU" dirty="0" smtClean="0"/>
              <a:t>о мире профессионального </a:t>
            </a:r>
            <a:r>
              <a:rPr lang="ru-RU" dirty="0"/>
              <a:t>труда (анализ профессиональной деятельности</a:t>
            </a:r>
            <a:r>
              <a:rPr lang="ru-RU" dirty="0" smtClean="0"/>
              <a:t>);</a:t>
            </a:r>
          </a:p>
          <a:p>
            <a:pPr algn="just"/>
            <a:r>
              <a:rPr lang="ru-RU" dirty="0" smtClean="0"/>
              <a:t>соотнесение </a:t>
            </a:r>
            <a:r>
              <a:rPr lang="ru-RU" dirty="0"/>
              <a:t>знаний о себе и знаний о профессиональной деятельности (профессиональная проба).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Л</a:t>
            </a:r>
            <a:r>
              <a:rPr lang="ru-RU" sz="3600" b="1" dirty="0" err="1" smtClean="0"/>
              <a:t>ичностно-деятельностный</a:t>
            </a:r>
            <a:r>
              <a:rPr lang="ru-RU" sz="3600" b="1" dirty="0" smtClean="0"/>
              <a:t> подход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С</a:t>
            </a:r>
            <a:r>
              <a:rPr lang="ru-RU" dirty="0" smtClean="0"/>
              <a:t>оздание </a:t>
            </a:r>
            <a:r>
              <a:rPr lang="ru-RU" dirty="0"/>
              <a:t>активной образовательной среды и учет индивидуальности   личности   в   воспитании    и    саморазвитии. </a:t>
            </a:r>
            <a:endParaRPr lang="ru-RU" dirty="0" smtClean="0"/>
          </a:p>
          <a:p>
            <a:pPr algn="just"/>
            <a:r>
              <a:rPr lang="ru-RU" dirty="0"/>
              <a:t>О</a:t>
            </a:r>
            <a:r>
              <a:rPr lang="ru-RU" dirty="0" smtClean="0"/>
              <a:t>пределяет </a:t>
            </a:r>
            <a:r>
              <a:rPr lang="ru-RU" dirty="0"/>
              <a:t>положение ученика в процессе профессиональной ориентации, означает признание его активным субъектом деятельности.</a:t>
            </a:r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Профориентация в МАОУ «Первомайская средняя школа»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r>
              <a:rPr lang="ru-RU" sz="3600" dirty="0" err="1" smtClean="0"/>
              <a:t>Профинформация</a:t>
            </a:r>
            <a:r>
              <a:rPr lang="ru-RU" sz="3600" dirty="0" smtClean="0"/>
              <a:t> </a:t>
            </a:r>
          </a:p>
          <a:p>
            <a:r>
              <a:rPr lang="ru-RU" sz="3600" dirty="0" err="1" smtClean="0"/>
              <a:t>Профагитация</a:t>
            </a:r>
            <a:endParaRPr lang="ru-RU" sz="3600" dirty="0" smtClean="0"/>
          </a:p>
          <a:p>
            <a:r>
              <a:rPr lang="ru-RU" sz="3600" dirty="0" smtClean="0"/>
              <a:t>Профпросвещение </a:t>
            </a:r>
          </a:p>
          <a:p>
            <a:r>
              <a:rPr lang="ru-RU" sz="3600" dirty="0" err="1"/>
              <a:t>П</a:t>
            </a:r>
            <a:r>
              <a:rPr lang="ru-RU" sz="3600" dirty="0" err="1" smtClean="0"/>
              <a:t>рофдиагностика</a:t>
            </a:r>
            <a:r>
              <a:rPr lang="ru-RU" sz="3600" dirty="0" smtClean="0"/>
              <a:t> </a:t>
            </a:r>
          </a:p>
          <a:p>
            <a:r>
              <a:rPr lang="ru-RU" sz="3600" dirty="0" err="1" smtClean="0"/>
              <a:t>Профконсультация</a:t>
            </a:r>
            <a:endParaRPr lang="ru-RU" sz="3600" dirty="0"/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Формы </a:t>
            </a:r>
            <a:r>
              <a:rPr lang="ru-RU" sz="4800" b="1" dirty="0"/>
              <a:t>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496944" cy="5544616"/>
          </a:xfrm>
        </p:spPr>
        <p:txBody>
          <a:bodyPr>
            <a:noAutofit/>
          </a:bodyPr>
          <a:lstStyle/>
          <a:p>
            <a:pPr lvl="0" algn="just"/>
            <a:r>
              <a:rPr lang="ru-RU" dirty="0"/>
              <a:t>внеурочная </a:t>
            </a:r>
            <a:r>
              <a:rPr lang="ru-RU" dirty="0" smtClean="0"/>
              <a:t>деятельность,  </a:t>
            </a:r>
            <a:r>
              <a:rPr lang="ru-RU" dirty="0"/>
              <a:t>уроки, классные </a:t>
            </a:r>
            <a:r>
              <a:rPr lang="ru-RU" dirty="0" smtClean="0"/>
              <a:t>часы;</a:t>
            </a:r>
            <a:endParaRPr lang="ru-RU" dirty="0"/>
          </a:p>
          <a:p>
            <a:pPr lvl="0" algn="just"/>
            <a:r>
              <a:rPr lang="ru-RU" dirty="0"/>
              <a:t>экскурсии;</a:t>
            </a:r>
          </a:p>
          <a:p>
            <a:pPr lvl="0" algn="just"/>
            <a:r>
              <a:rPr lang="ru-RU" dirty="0" smtClean="0"/>
              <a:t>встречи </a:t>
            </a:r>
            <a:r>
              <a:rPr lang="ru-RU" dirty="0"/>
              <a:t>со представителями профессий;</a:t>
            </a:r>
          </a:p>
          <a:p>
            <a:pPr lvl="0" algn="just"/>
            <a:r>
              <a:rPr lang="ru-RU" dirty="0"/>
              <a:t>работа с родителями по </a:t>
            </a:r>
            <a:r>
              <a:rPr lang="ru-RU" dirty="0" err="1"/>
              <a:t>профориентационной</a:t>
            </a:r>
            <a:r>
              <a:rPr lang="ru-RU" dirty="0"/>
              <a:t> тематике;</a:t>
            </a:r>
          </a:p>
          <a:p>
            <a:pPr lvl="0" algn="just"/>
            <a:r>
              <a:rPr lang="ru-RU" dirty="0" smtClean="0"/>
              <a:t>интернет-тестирование </a:t>
            </a:r>
            <a:r>
              <a:rPr lang="ru-RU" dirty="0"/>
              <a:t>в рамках реализации регионального проекта «Профориентация как основа управления процессами миграции обучающихся Вологодской области</a:t>
            </a:r>
            <a:r>
              <a:rPr lang="ru-RU" dirty="0" smtClean="0"/>
              <a:t>»).</a:t>
            </a:r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Формы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ru-RU" dirty="0" smtClean="0"/>
              <a:t>участие в олимпиадах по профориентации и конкурсах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направленности;</a:t>
            </a:r>
          </a:p>
          <a:p>
            <a:pPr lvl="0" algn="just"/>
            <a:r>
              <a:rPr lang="ru-RU" dirty="0" smtClean="0"/>
              <a:t>участие в семинарах, круглых столах, конференциях, мастер- классах для обучающихся и для педагогов;</a:t>
            </a:r>
          </a:p>
          <a:p>
            <a:pPr lvl="0" algn="just"/>
            <a:r>
              <a:rPr lang="ru-RU" dirty="0" smtClean="0"/>
              <a:t>участие в муниципальном Едином дне профориентации.</a:t>
            </a:r>
          </a:p>
          <a:p>
            <a:endParaRPr lang="ru-RU" sz="2800" dirty="0" smtClean="0"/>
          </a:p>
          <a:p>
            <a:endParaRPr lang="ru-RU" dirty="0"/>
          </a:p>
        </p:txBody>
      </p:sp>
      <p:pic>
        <p:nvPicPr>
          <p:cNvPr id="4" name="Picture 2" descr="D:\Desktop\ve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52128" cy="10855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290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МАОУ «Первомайская средняя школа»    ПРОФОРИЕНТАЦИОННАЯ РАБОТА В ШКОЛЕ НА СОВРЕМЕННОМ ЭТАПЕ РАЗВИТИЯ ОБРАЗОВАНИЯ </vt:lpstr>
      <vt:lpstr>Слайд 2</vt:lpstr>
      <vt:lpstr>Цель профориентационной работы в школе</vt:lpstr>
      <vt:lpstr>В соответствии с ФГОС ООО выпускник основной школы должен обладать следующими качествами: </vt:lpstr>
      <vt:lpstr>Помощь обучающимся в правильном выборе профессии </vt:lpstr>
      <vt:lpstr>Личностно-деятельностный подход</vt:lpstr>
      <vt:lpstr>Профориентация в МАОУ «Первомайская средняя школа»</vt:lpstr>
      <vt:lpstr>Формы работы</vt:lpstr>
      <vt:lpstr>Формы работы</vt:lpstr>
      <vt:lpstr>Слайд 10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2021-03-21T10:21:12Z</dcterms:created>
  <dcterms:modified xsi:type="dcterms:W3CDTF">2021-03-21T11:12:57Z</dcterms:modified>
</cp:coreProperties>
</file>