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 эксперементальной группы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11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48-44AE-B390-545EEBDB17C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учащихся контрольной группы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12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48-44AE-B390-545EEBDB17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372336"/>
        <c:axId val="190372728"/>
      </c:barChart>
      <c:catAx>
        <c:axId val="190372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0372728"/>
        <c:crosses val="autoZero"/>
        <c:auto val="1"/>
        <c:lblAlgn val="ctr"/>
        <c:lblOffset val="100"/>
        <c:noMultiLvlLbl val="0"/>
      </c:catAx>
      <c:valAx>
        <c:axId val="190372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03723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5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 эксперементальной группы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11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30-474C-B48F-9827E316C7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учащихся контрольной группы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12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30-474C-B48F-9827E316C7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231880"/>
        <c:axId val="193232272"/>
      </c:barChart>
      <c:catAx>
        <c:axId val="193231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3232272"/>
        <c:crosses val="autoZero"/>
        <c:auto val="1"/>
        <c:lblAlgn val="ctr"/>
        <c:lblOffset val="100"/>
        <c:noMultiLvlLbl val="0"/>
      </c:catAx>
      <c:valAx>
        <c:axId val="193232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32318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5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0CF19-143E-47D6-8F42-8FE1809CCBF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FCD65-0F0F-4642-8263-3C636A464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1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FCD65-0F0F-4642-8263-3C636A464DA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799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FCD65-0F0F-4642-8263-3C636A464DA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33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49EB60D-86FD-44CA-956B-0CCFE48F4B9E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743408-CC81-4940-BE96-C4BD528309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5"/>
            <a:ext cx="7772400" cy="2071703"/>
          </a:xfrm>
        </p:spPr>
        <p:txBody>
          <a:bodyPr>
            <a:normAutofit fontScale="90000"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ahoma" pitchFamily="34"/>
                <a:ea typeface="Tahoma" pitchFamily="1"/>
                <a:cs typeface="Tahoma" pitchFamily="34"/>
              </a:rPr>
            </a:b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300" b="1" dirty="0" smtClean="0"/>
              <a:t>Развитие у третьеклассников представлений об экологической </a:t>
            </a:r>
            <a:br>
              <a:rPr lang="ru-RU" sz="3300" b="1" dirty="0" smtClean="0"/>
            </a:br>
            <a:r>
              <a:rPr lang="ru-RU" sz="3300" b="1" dirty="0" smtClean="0"/>
              <a:t>безопасности в процессе моделирования</a:t>
            </a:r>
            <a:endParaRPr lang="ru-RU" sz="33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14884"/>
            <a:ext cx="7200928" cy="1714512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Некипелова Светлана Дмитриевна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«Первомайская средняя школа»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с. </a:t>
            </a:r>
            <a:r>
              <a:rPr lang="ru-RU" sz="2000" dirty="0" err="1" smtClean="0">
                <a:solidFill>
                  <a:schemeClr val="tx1"/>
                </a:solidFill>
              </a:rPr>
              <a:t>Кичменгский</a:t>
            </a:r>
            <a:r>
              <a:rPr lang="ru-RU" sz="2000" dirty="0" smtClean="0">
                <a:solidFill>
                  <a:schemeClr val="tx1"/>
                </a:solidFill>
              </a:rPr>
              <a:t>  Городок  2021г.</a:t>
            </a:r>
          </a:p>
          <a:p>
            <a:pPr algn="ctr"/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57161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Темы внеурочных </a:t>
            </a:r>
            <a:r>
              <a:rPr lang="ru-RU" sz="2000" dirty="0"/>
              <a:t>занятий в экспериментальном классе с использованием моделирования</a:t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3619644"/>
              </p:ext>
            </p:extLst>
          </p:nvPr>
        </p:nvGraphicFramePr>
        <p:xfrm>
          <a:off x="1428729" y="1052737"/>
          <a:ext cx="7505720" cy="5748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79"/>
                <a:gridCol w="2071702"/>
                <a:gridCol w="4719639"/>
              </a:tblGrid>
              <a:tr h="47909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Темы занятий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Используемые  на занятиях модели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22826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kern="1800" dirty="0">
                          <a:latin typeface="Times New Roman"/>
                          <a:ea typeface="Times New Roman"/>
                          <a:cs typeface="Times New Roman"/>
                        </a:rPr>
                        <a:t>Меньше мусора-  меньше проблем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Идеальная модель (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схема)</a:t>
                      </a:r>
                      <a:r>
                        <a:rPr lang="ru-RU" sz="15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Проследить </a:t>
                      </a:r>
                      <a:r>
                        <a:rPr lang="ru-RU" sz="1500" b="0" dirty="0">
                          <a:latin typeface="Times New Roman"/>
                          <a:ea typeface="Times New Roman"/>
                          <a:cs typeface="Times New Roman"/>
                        </a:rPr>
                        <a:t>путь появления и утилизации мусора.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482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0" dirty="0">
                          <a:latin typeface="Times New Roman"/>
                          <a:ea typeface="Times New Roman"/>
                          <a:cs typeface="Times New Roman"/>
                        </a:rPr>
                        <a:t>Виды отходов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 Идеальная 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модель (</a:t>
                      </a:r>
                      <a:r>
                        <a:rPr lang="ru-RU" sz="1500" b="0" dirty="0">
                          <a:latin typeface="Times New Roman"/>
                          <a:ea typeface="Times New Roman"/>
                          <a:cs typeface="Times New Roman"/>
                        </a:rPr>
                        <a:t>информационная таблица</a:t>
                      </a:r>
                      <a:r>
                        <a:rPr lang="ru-RU" sz="15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Применение 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бытовому мусору и другим отходам после их первичного использования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81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0" dirty="0">
                          <a:latin typeface="Times New Roman"/>
                          <a:ea typeface="Times New Roman"/>
                          <a:cs typeface="Times New Roman"/>
                        </a:rPr>
                        <a:t>Пластиковые стаканчики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5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5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Предметные  модели сказочных героев, выполненные </a:t>
                      </a:r>
                    </a:p>
                    <a:p>
                      <a:pPr algn="ctr"/>
                      <a:r>
                        <a:rPr kumimoji="0" lang="ru-RU" sz="15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пластиковых стаканов</a:t>
                      </a:r>
                      <a:endParaRPr kumimoji="0" lang="ru-RU" sz="15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64502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Воздух, которым мы дышим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Идеальная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модель(схема).Что 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способствует чистому воздуху, а что его загрязняет.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81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5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Вода – наш друг 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Материальная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модель.</a:t>
                      </a:r>
                      <a:r>
                        <a:rPr lang="ru-RU" sz="1500" b="0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Как 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вода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обеспечивает питание 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растений.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4822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latin typeface="Calibri"/>
                          <a:ea typeface="Calibri"/>
                          <a:cs typeface="Times New Roman"/>
                        </a:rPr>
                        <a:t>По лесным тропинкам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Идеальная модель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(условные знаки).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Правила поведения в лесу.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2826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Край наш Вологодский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Идеальная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модель</a:t>
                      </a:r>
                      <a:r>
                        <a:rPr lang="ru-RU" sz="1500" b="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500" b="0" dirty="0" smtClean="0">
                          <a:latin typeface="Times New Roman"/>
                          <a:ea typeface="Calibri"/>
                          <a:cs typeface="Times New Roman"/>
                        </a:rPr>
                        <a:t>(схема</a:t>
                      </a: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Цепи экологического загрязнения своего края.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81">
                <a:tc>
                  <a:txBody>
                    <a:bodyPr/>
                    <a:lstStyle/>
                    <a:p>
                      <a:pPr marL="4572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5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Экологическое ассорти.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Материальная модель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latin typeface="Times New Roman"/>
                          <a:ea typeface="Calibri"/>
                          <a:cs typeface="Times New Roman"/>
                        </a:rPr>
                        <a:t>Зависимость жизни человека от природы.</a:t>
                      </a:r>
                      <a:endParaRPr lang="ru-RU" sz="15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4.Воздух, которым мы дышим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96951" y="1857364"/>
            <a:ext cx="708124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Уровень </a:t>
            </a:r>
            <a:r>
              <a:rPr lang="ru-RU" sz="2000" dirty="0">
                <a:solidFill>
                  <a:schemeClr val="tx1"/>
                </a:solidFill>
              </a:rPr>
              <a:t>развития представлений об экологической безопасности у </a:t>
            </a:r>
            <a:r>
              <a:rPr lang="ru-RU" sz="2000" dirty="0" smtClean="0">
                <a:solidFill>
                  <a:schemeClr val="tx1"/>
                </a:solidFill>
              </a:rPr>
              <a:t>третьеклассников на контрольном этапе эксперимента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Благодарю за внимание!</a:t>
            </a:r>
            <a:endParaRPr lang="ru-RU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Цель исследования</a:t>
            </a:r>
            <a:r>
              <a:rPr lang="ru-RU" dirty="0" smtClean="0"/>
              <a:t> – теоретически обосновать и экспериментально проверить педагогические условия развития у третьеклассников представлений об экологической безопасности в процессе моделирования.</a:t>
            </a:r>
          </a:p>
          <a:p>
            <a:r>
              <a:rPr lang="ru-RU" b="1" dirty="0" smtClean="0"/>
              <a:t>Объект исследования</a:t>
            </a:r>
            <a:r>
              <a:rPr lang="ru-RU" dirty="0" smtClean="0"/>
              <a:t> – процесс развития у третьеклассников представлений об экологической безопасности.</a:t>
            </a:r>
          </a:p>
          <a:p>
            <a:r>
              <a:rPr lang="ru-RU" b="1" dirty="0" smtClean="0"/>
              <a:t>Предмет исследования</a:t>
            </a:r>
            <a:r>
              <a:rPr lang="ru-RU" dirty="0" smtClean="0"/>
              <a:t>– педагогические условия развития у третьеклассников представлений об экологической безопасности в процессе моделирования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858180" cy="8401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 исследования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состоит в предположении о том, что моделирование будет способствовать развитию у третьеклассников представлений об экологической безопасности, если: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68760"/>
            <a:ext cx="7790712" cy="537495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1) будут применяться как материальные, так и идеальные модели для развития представлений об экологической безопасности;</a:t>
            </a:r>
          </a:p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2) если при работе с моделями на занятиях будут соблюдаться этапы  моделирования, предложенные Г.Н. Аквилевой, З.А. </a:t>
            </a:r>
            <a:r>
              <a:rPr lang="ru-RU" sz="8000" b="1" dirty="0" err="1" smtClean="0">
                <a:latin typeface="Times New Roman" pitchFamily="18" charset="0"/>
                <a:cs typeface="Times New Roman" pitchFamily="18" charset="0"/>
              </a:rPr>
              <a:t>Клепининой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-Первоначальное ознакомление с объектом(путём наблюдения, постановки опытов, работа с текстами, наглядными пособиями)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-Анализ полученных восприятий и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представлений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-Построение учеником идеальной модели(мысленной)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-Коллективное обсуждение вариантов моделей (изображение в виде схемы на бумаге, на доске)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-Выбор формы представления модели(схема, таблица, рисунок, материальная модель)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-Самостоятельное моделирование объекта(коллективно, индивидуально, в группах)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-Контроль учителем, взаимоконтроль самоконтроль соответствия модели оригиналу.</a:t>
            </a:r>
          </a:p>
          <a:p>
            <a:pPr lvl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-Использование модели в учебном процессе (не обязательно на данном уроке)</a:t>
            </a:r>
          </a:p>
          <a:p>
            <a:pPr algn="just">
              <a:buNone/>
            </a:pPr>
            <a:endParaRPr lang="ru-RU" sz="6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1</a:t>
            </a:r>
            <a:r>
              <a:rPr lang="ru-RU" sz="3600" dirty="0"/>
              <a:t>. </a:t>
            </a:r>
            <a:r>
              <a:rPr lang="ru-RU" dirty="0" smtClean="0"/>
              <a:t>Охарактеризовать понятие «Экологическая безопасность», его значение в экологическом образовании младших школьников.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словаре по естественным наукам приводится следующее определение: «</a:t>
            </a:r>
            <a:r>
              <a:rPr lang="ru-RU" b="1" dirty="0" smtClean="0"/>
              <a:t>Экологическая безопасность </a:t>
            </a:r>
            <a:r>
              <a:rPr lang="ru-RU" dirty="0" smtClean="0"/>
              <a:t>– комплекс  состояний, явлений и действий, обеспечивающий экологический баланс на Земле и в любых ее регионах на уровне, к которому физически, </a:t>
            </a:r>
            <a:r>
              <a:rPr lang="ru-RU" dirty="0" err="1" smtClean="0"/>
              <a:t>социально-экономически</a:t>
            </a:r>
            <a:r>
              <a:rPr lang="ru-RU" dirty="0" smtClean="0"/>
              <a:t>, технологически и политически готово человечество»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sz="3600" dirty="0" smtClean="0"/>
              <a:t>Дать </a:t>
            </a:r>
            <a:r>
              <a:rPr lang="ru-RU" sz="3600" dirty="0"/>
              <a:t>характеристику моделированию как методу обучения младших школьников.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42876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Моделирование</a:t>
            </a:r>
            <a:r>
              <a:rPr lang="ru-RU" sz="3600" dirty="0" smtClean="0"/>
              <a:t> — </a:t>
            </a:r>
            <a:r>
              <a:rPr lang="ru-RU" sz="3600" b="1" dirty="0" smtClean="0"/>
              <a:t>это</a:t>
            </a:r>
            <a:r>
              <a:rPr lang="ru-RU" sz="3600" dirty="0" smtClean="0"/>
              <a:t> </a:t>
            </a:r>
            <a:r>
              <a:rPr lang="ru-RU" sz="3600" b="1" dirty="0" smtClean="0"/>
              <a:t>метод</a:t>
            </a:r>
            <a:r>
              <a:rPr lang="ru-RU" sz="3600" dirty="0" smtClean="0"/>
              <a:t> познания, состоящий в создании и исследовании моделей.</a:t>
            </a:r>
            <a:r>
              <a:rPr lang="ru-RU" sz="3500" dirty="0" smtClean="0"/>
              <a:t>.</a:t>
            </a:r>
            <a:br>
              <a:rPr lang="ru-RU" sz="3500" dirty="0" smtClean="0"/>
            </a:br>
            <a:endParaRPr lang="ru-RU" sz="3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72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43112"/>
            <a:ext cx="6858047" cy="438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3</a:t>
            </a:r>
            <a:r>
              <a:rPr lang="ru-RU" sz="3600" dirty="0" smtClean="0"/>
              <a:t>. Разработать и апробировать занятия с учетом педагогических условий развития у третьеклассников представлений об экологической безопасности в процессе моделирования.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Результаты </a:t>
            </a:r>
            <a:r>
              <a:rPr lang="ru-RU" sz="2200" dirty="0"/>
              <a:t>исследования представлений третьеклассников об экологической безопасности (констатирующий этап)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100" y="1571625"/>
          <a:ext cx="7423150" cy="4676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419</TotalTime>
  <Words>489</Words>
  <Application>Microsoft Office PowerPoint</Application>
  <PresentationFormat>Экран (4:3)</PresentationFormat>
  <Paragraphs>76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Calibri</vt:lpstr>
      <vt:lpstr>Corbel</vt:lpstr>
      <vt:lpstr>Gill Sans MT</vt:lpstr>
      <vt:lpstr>Tahoma</vt:lpstr>
      <vt:lpstr>Times New Roman</vt:lpstr>
      <vt:lpstr>Verdana</vt:lpstr>
      <vt:lpstr>Wingdings 2</vt:lpstr>
      <vt:lpstr>Солнцестояние</vt:lpstr>
      <vt:lpstr>                   Развитие у третьеклассников представлений об экологической  безопасности в процессе моделирования</vt:lpstr>
      <vt:lpstr>Презентация PowerPoint</vt:lpstr>
      <vt:lpstr>Гипотеза исследования состоит в предположении о том, что моделирование будет способствовать развитию у третьеклассников представлений об экологической безопасности, если: </vt:lpstr>
      <vt:lpstr>Задачи исследования:</vt:lpstr>
      <vt:lpstr>Презентация PowerPoint</vt:lpstr>
      <vt:lpstr>Задачи исследования:</vt:lpstr>
      <vt:lpstr>Моделирование — это метод познания, состоящий в создании и исследовании моделей.. </vt:lpstr>
      <vt:lpstr>Задачи исследования:</vt:lpstr>
      <vt:lpstr> Результаты исследования представлений третьеклассников об экологической безопасности (констатирующий этап) </vt:lpstr>
      <vt:lpstr>Темы внеурочных занятий в экспериментальном классе с использованием моделирования </vt:lpstr>
      <vt:lpstr>4.Воздух, которым мы дышим </vt:lpstr>
      <vt:lpstr>Уровень развития представлений об экологической безопасности у третьеклассников на контрольном этапе эксперимента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науки и высшего образования Российской Федерации Федеральное государственное бюджетное  образовательное учреждение высшего образования  «Вятский государственный университет»  Выпускная квалификационная работа Бакалаврская работа    Развитие у третьеклассников представлений об экологической  безопасности в процессе моделирования</dc:title>
  <dc:creator>user</dc:creator>
  <cp:lastModifiedBy>User</cp:lastModifiedBy>
  <cp:revision>47</cp:revision>
  <dcterms:created xsi:type="dcterms:W3CDTF">2020-10-20T12:19:44Z</dcterms:created>
  <dcterms:modified xsi:type="dcterms:W3CDTF">2021-03-22T05:56:14Z</dcterms:modified>
</cp:coreProperties>
</file>