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76" r:id="rId3"/>
    <p:sldId id="257" r:id="rId4"/>
    <p:sldId id="282" r:id="rId5"/>
    <p:sldId id="283" r:id="rId6"/>
    <p:sldId id="284" r:id="rId7"/>
    <p:sldId id="258" r:id="rId8"/>
    <p:sldId id="285" r:id="rId9"/>
    <p:sldId id="289" r:id="rId10"/>
    <p:sldId id="286" r:id="rId11"/>
    <p:sldId id="287" r:id="rId12"/>
    <p:sldId id="291" r:id="rId13"/>
    <p:sldId id="288" r:id="rId14"/>
    <p:sldId id="290" r:id="rId15"/>
    <p:sldId id="259" r:id="rId16"/>
    <p:sldId id="292" r:id="rId17"/>
    <p:sldId id="260" r:id="rId18"/>
    <p:sldId id="266" r:id="rId19"/>
    <p:sldId id="280" r:id="rId20"/>
    <p:sldId id="281" r:id="rId21"/>
    <p:sldId id="294" r:id="rId22"/>
    <p:sldId id="267" r:id="rId23"/>
    <p:sldId id="261" r:id="rId24"/>
    <p:sldId id="268" r:id="rId25"/>
    <p:sldId id="279" r:id="rId26"/>
    <p:sldId id="295" r:id="rId27"/>
    <p:sldId id="296" r:id="rId28"/>
    <p:sldId id="297" r:id="rId29"/>
    <p:sldId id="299" r:id="rId30"/>
    <p:sldId id="300" r:id="rId31"/>
    <p:sldId id="301" r:id="rId32"/>
    <p:sldId id="302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FB16C-8B6C-406E-AB83-D9EA5594794D}" type="datetimeFigureOut">
              <a:rPr lang="ru-RU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E2BB5-6597-4D32-8E43-DFF999E5C3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AC0E8-B63A-45A2-AD05-95638AA1076B}" type="datetimeFigureOut">
              <a:rPr lang="ru-RU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86351-409E-4522-BA2D-A656680E22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6C803-B7E3-408A-BC52-6A07FFF372E7}" type="datetimeFigureOut">
              <a:rPr lang="ru-RU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E356D-D6B1-45F1-BC3E-45800590C4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3E4AE-A851-4C24-84DE-0FB257A966EC}" type="datetimeFigureOut">
              <a:rPr lang="ru-RU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825FF-43CC-4FA8-9844-B2820D73BF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EE4E7-9EB9-496B-9F80-9D4B352BDB44}" type="datetimeFigureOut">
              <a:rPr lang="ru-RU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B8AB5-5C06-4692-92DB-7DED19EDD6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705E0-872C-4D97-B128-ADC0044D282F}" type="datetimeFigureOut">
              <a:rPr lang="ru-RU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07292-0BF3-4395-9238-1C81DFE6A7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7E36F-C575-4B45-AEC9-FA907A0B9E36}" type="datetimeFigureOut">
              <a:rPr lang="ru-RU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5A3A3-2AC5-4B85-8F41-80C69CF37B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B2A93-2034-4960-8813-E7BCDBF23DE5}" type="datetimeFigureOut">
              <a:rPr lang="ru-RU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26C16-0E6B-440E-8D34-FF79517912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951B6-9F7C-4197-93EF-BD0C35ED15BE}" type="datetimeFigureOut">
              <a:rPr lang="ru-RU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33412-90A1-4AD9-A551-DC99A39654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0E011-CA8D-4192-94F2-59D3EB5B81AC}" type="datetimeFigureOut">
              <a:rPr lang="ru-RU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FBFF9-7A76-422A-B3AE-7CC7245339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F9625-E6C7-4100-90C3-009D1077CE4C}" type="datetimeFigureOut">
              <a:rPr lang="ru-RU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73C57-FC94-4E4B-9598-29BE3F807C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9B64D-CBDC-4B54-8BC5-ED6CDF27C787}" type="datetimeFigureOut">
              <a:rPr lang="ru-RU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BF34F-9564-4F48-98D0-D5ED07EC88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99CAD6-4840-4BCE-81FC-2F6D956E5B5B}" type="datetimeFigureOut">
              <a:rPr lang="ru-RU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E5DFAD-3073-4A40-8D3F-C6B4C2EE68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&#1050;&#1086;&#1084;&#1087;&#1083;&#1077;&#1082;&#1090;&#1099;.doc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/>
          </p:cNvSpPr>
          <p:nvPr>
            <p:ph type="title" idx="4294967295"/>
          </p:nvPr>
        </p:nvSpPr>
        <p:spPr>
          <a:xfrm>
            <a:off x="395288" y="3284538"/>
            <a:ext cx="8229600" cy="2433637"/>
          </a:xfrm>
        </p:spPr>
        <p:txBody>
          <a:bodyPr/>
          <a:lstStyle/>
          <a:p>
            <a:r>
              <a:rPr lang="ru-RU" sz="6600" b="1" i="1" smtClean="0">
                <a:solidFill>
                  <a:srgbClr val="0000FF"/>
                </a:solidFill>
                <a:latin typeface="Arial" charset="0"/>
              </a:rPr>
              <a:t>Школьная форма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  <a:latin typeface="Arial" charset="0"/>
              </a:rPr>
              <a:t>Конец 40-х</a:t>
            </a:r>
            <a:r>
              <a:rPr lang="ru-RU" smtClean="0">
                <a:latin typeface="Arial" charset="0"/>
              </a:rPr>
              <a:t> </a:t>
            </a:r>
            <a:r>
              <a:rPr lang="ru-RU" smtClean="0">
                <a:solidFill>
                  <a:srgbClr val="FF0000"/>
                </a:solidFill>
                <a:latin typeface="Arial" charset="0"/>
              </a:rPr>
              <a:t>годов</a:t>
            </a:r>
          </a:p>
        </p:txBody>
      </p:sp>
      <p:pic>
        <p:nvPicPr>
          <p:cNvPr id="36866" name="Picture 3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76300" y="1600200"/>
            <a:ext cx="3198813" cy="4525963"/>
          </a:xfrm>
        </p:spPr>
      </p:pic>
      <p:pic>
        <p:nvPicPr>
          <p:cNvPr id="36867" name="Picture 3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08588" y="1600200"/>
            <a:ext cx="291782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4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620713"/>
            <a:ext cx="7561262" cy="5832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  <a:latin typeface="Arial" charset="0"/>
              </a:rPr>
              <a:t>Конец 40-х годов</a:t>
            </a:r>
          </a:p>
        </p:txBody>
      </p:sp>
      <p:sp>
        <p:nvSpPr>
          <p:cNvPr id="38914" name="Rectangle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268413"/>
            <a:ext cx="4138613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5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1268413"/>
            <a:ext cx="4103688" cy="53292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  <a:latin typeface="Arial" charset="0"/>
              </a:rPr>
              <a:t>1962 год</a:t>
            </a:r>
          </a:p>
        </p:txBody>
      </p:sp>
      <p:pic>
        <p:nvPicPr>
          <p:cNvPr id="39938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628775"/>
            <a:ext cx="7920037" cy="47672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  <a:latin typeface="Arial" charset="0"/>
              </a:rPr>
              <a:t>Школьная форма девочек</a:t>
            </a:r>
          </a:p>
        </p:txBody>
      </p:sp>
      <p:pic>
        <p:nvPicPr>
          <p:cNvPr id="4096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268413"/>
            <a:ext cx="3671887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341438"/>
            <a:ext cx="3529012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198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404813"/>
            <a:ext cx="7775575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301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404813"/>
            <a:ext cx="8424862" cy="6048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solidFill>
                  <a:srgbClr val="FF0000"/>
                </a:solidFill>
              </a:rPr>
              <a:t>После войны было введено раздельное обучение, от которого через несколько лет отказались.</a:t>
            </a:r>
            <a:r>
              <a:rPr lang="ru-RU" sz="4000" smtClean="0"/>
              <a:t> </a:t>
            </a:r>
          </a:p>
        </p:txBody>
      </p:sp>
      <p:pic>
        <p:nvPicPr>
          <p:cNvPr id="4403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844675"/>
            <a:ext cx="8229600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1973 год</a:t>
            </a:r>
          </a:p>
        </p:txBody>
      </p:sp>
      <p:pic>
        <p:nvPicPr>
          <p:cNvPr id="45058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608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476250"/>
            <a:ext cx="8496300" cy="6210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Grp="1"/>
          </p:cNvSpPr>
          <p:nvPr>
            <p:ph type="ctrTitle"/>
          </p:nvPr>
        </p:nvSpPr>
        <p:spPr>
          <a:xfrm>
            <a:off x="611188" y="2205038"/>
            <a:ext cx="8134350" cy="2447925"/>
          </a:xfrm>
        </p:spPr>
        <p:txBody>
          <a:bodyPr/>
          <a:lstStyle/>
          <a:p>
            <a:pPr algn="l"/>
            <a:r>
              <a:rPr lang="ru-RU" sz="4800" i="1" smtClean="0">
                <a:solidFill>
                  <a:srgbClr val="0000FF"/>
                </a:solidFill>
              </a:rPr>
              <a:t>Одежда для школы! </a:t>
            </a:r>
            <a:br>
              <a:rPr lang="ru-RU" sz="4800" i="1" smtClean="0">
                <a:solidFill>
                  <a:srgbClr val="0000FF"/>
                </a:solidFill>
              </a:rPr>
            </a:br>
            <a:r>
              <a:rPr lang="ru-RU" sz="4800" i="1" smtClean="0">
                <a:solidFill>
                  <a:srgbClr val="0000FF"/>
                </a:solidFill>
              </a:rPr>
              <a:t>             Вопрос очень острый</a:t>
            </a:r>
            <a:br>
              <a:rPr lang="ru-RU" sz="4800" i="1" smtClean="0">
                <a:solidFill>
                  <a:srgbClr val="0000FF"/>
                </a:solidFill>
              </a:rPr>
            </a:br>
            <a:r>
              <a:rPr lang="ru-RU" sz="4800" i="1" smtClean="0">
                <a:solidFill>
                  <a:srgbClr val="0000FF"/>
                </a:solidFill>
              </a:rPr>
              <a:t>Как для учащихся, </a:t>
            </a:r>
            <a:br>
              <a:rPr lang="ru-RU" sz="4800" i="1" smtClean="0">
                <a:solidFill>
                  <a:srgbClr val="0000FF"/>
                </a:solidFill>
              </a:rPr>
            </a:br>
            <a:r>
              <a:rPr lang="ru-RU" sz="4800" i="1" smtClean="0">
                <a:solidFill>
                  <a:srgbClr val="0000FF"/>
                </a:solidFill>
              </a:rPr>
              <a:t>                так и для взрослых!</a:t>
            </a:r>
            <a:br>
              <a:rPr lang="ru-RU" sz="4800" i="1" smtClean="0">
                <a:solidFill>
                  <a:srgbClr val="0000FF"/>
                </a:solidFill>
              </a:rPr>
            </a:br>
            <a:r>
              <a:rPr lang="ru-RU" sz="4800" i="1" smtClean="0">
                <a:solidFill>
                  <a:srgbClr val="0000FF"/>
                </a:solidFill>
              </a:rPr>
              <a:t>В чем можно ходить </a:t>
            </a:r>
            <a:br>
              <a:rPr lang="ru-RU" sz="4800" i="1" smtClean="0">
                <a:solidFill>
                  <a:srgbClr val="0000FF"/>
                </a:solidFill>
              </a:rPr>
            </a:br>
            <a:r>
              <a:rPr lang="ru-RU" sz="4800" i="1" smtClean="0">
                <a:solidFill>
                  <a:srgbClr val="0000FF"/>
                </a:solidFill>
              </a:rPr>
              <a:t>            и ходить в чём нельзя</a:t>
            </a:r>
            <a:br>
              <a:rPr lang="ru-RU" sz="4800" i="1" smtClean="0">
                <a:solidFill>
                  <a:srgbClr val="0000FF"/>
                </a:solidFill>
              </a:rPr>
            </a:br>
            <a:r>
              <a:rPr lang="ru-RU" sz="4800" i="1" smtClean="0">
                <a:solidFill>
                  <a:srgbClr val="0000FF"/>
                </a:solidFill>
              </a:rPr>
              <a:t>Для всех это нынче                  </a:t>
            </a:r>
            <a:br>
              <a:rPr lang="ru-RU" sz="4800" i="1" smtClean="0">
                <a:solidFill>
                  <a:srgbClr val="0000FF"/>
                </a:solidFill>
              </a:rPr>
            </a:br>
            <a:r>
              <a:rPr lang="ru-RU" sz="4800" i="1" smtClean="0">
                <a:solidFill>
                  <a:srgbClr val="0000FF"/>
                </a:solidFill>
              </a:rPr>
              <a:t>             проблема, друзья!</a:t>
            </a:r>
          </a:p>
        </p:txBody>
      </p:sp>
      <p:sp>
        <p:nvSpPr>
          <p:cNvPr id="15362" name="Rectang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Повседневная форма девочек</a:t>
            </a:r>
          </a:p>
        </p:txBody>
      </p:sp>
      <p:pic>
        <p:nvPicPr>
          <p:cNvPr id="4710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628775"/>
            <a:ext cx="8208963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Праздничная форма девочек</a:t>
            </a:r>
          </a:p>
        </p:txBody>
      </p:sp>
      <p:pic>
        <p:nvPicPr>
          <p:cNvPr id="48130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773238"/>
            <a:ext cx="8137525" cy="492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Пионерские значки</a:t>
            </a:r>
          </a:p>
        </p:txBody>
      </p:sp>
      <p:pic>
        <p:nvPicPr>
          <p:cNvPr id="49154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Пластиковая эмблема на рукаве</a:t>
            </a:r>
          </a:p>
        </p:txBody>
      </p:sp>
      <p:pic>
        <p:nvPicPr>
          <p:cNvPr id="50178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Реальность сегодняшнего дня</a:t>
            </a:r>
          </a:p>
        </p:txBody>
      </p:sp>
      <p:sp>
        <p:nvSpPr>
          <p:cNvPr id="51202" name="Rectangle 5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2000" smtClean="0"/>
          </a:p>
        </p:txBody>
      </p:sp>
      <p:sp>
        <p:nvSpPr>
          <p:cNvPr id="51203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643438" y="1557338"/>
            <a:ext cx="4186237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smtClean="0"/>
              <a:t>В 1988 году в некоторых  школах  в качестве эксперимента разрешили отменить форму как таковую. 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В 1992 году она была отменена окончательно. И если вначале это обрадовало всех, то с каждым годом сторонников возвращения формы становится все больше.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Появилась даже традиция (или мода)   приходить на последний звонок в старом добром коричневом платье и белом переднике с повязанными белыми бантами…</a:t>
            </a:r>
          </a:p>
        </p:txBody>
      </p:sp>
      <p:pic>
        <p:nvPicPr>
          <p:cNvPr id="5120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412875"/>
            <a:ext cx="35290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000" smtClean="0">
                <a:solidFill>
                  <a:srgbClr val="FF0000"/>
                </a:solidFill>
              </a:rPr>
              <a:t>Какой должна быть школьная форма?</a:t>
            </a:r>
          </a:p>
        </p:txBody>
      </p:sp>
      <p:sp>
        <p:nvSpPr>
          <p:cNvPr id="52226" name="Rectangle 6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ru-RU" sz="2800" smtClean="0"/>
          </a:p>
        </p:txBody>
      </p:sp>
      <p:pic>
        <p:nvPicPr>
          <p:cNvPr id="52227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557338"/>
            <a:ext cx="3816350" cy="5102225"/>
          </a:xfrm>
        </p:spPr>
      </p:pic>
      <p:pic>
        <p:nvPicPr>
          <p:cNvPr id="52228" name="Picture 6" descr="Картинка 62 из 20125"/>
          <p:cNvPicPr>
            <a:picLocks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787900" y="1600200"/>
            <a:ext cx="3960813" cy="48529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solidFill>
                  <a:srgbClr val="FF0000"/>
                </a:solidFill>
              </a:rPr>
              <a:t>В 2013 году в Госдуму внесен законопроект</a:t>
            </a:r>
            <a:br>
              <a:rPr lang="ru-RU" sz="3200" smtClean="0">
                <a:solidFill>
                  <a:srgbClr val="FF0000"/>
                </a:solidFill>
              </a:rPr>
            </a:br>
            <a:r>
              <a:rPr lang="ru-RU" sz="3200" smtClean="0">
                <a:solidFill>
                  <a:srgbClr val="FF0000"/>
                </a:solidFill>
              </a:rPr>
              <a:t> о введении школьной</a:t>
            </a:r>
            <a:r>
              <a:rPr lang="ru-RU" sz="320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sz="3200" smtClean="0">
                <a:solidFill>
                  <a:srgbClr val="FF0000"/>
                </a:solidFill>
              </a:rPr>
              <a:t>формы</a:t>
            </a:r>
            <a:r>
              <a:rPr lang="ru-RU" sz="320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ru-RU" sz="3200" smtClean="0">
                <a:solidFill>
                  <a:srgbClr val="FF0000"/>
                </a:solidFill>
                <a:latin typeface="Arial" charset="0"/>
              </a:rPr>
            </a:br>
            <a:r>
              <a:rPr lang="ru-RU" sz="2000" smtClean="0">
                <a:solidFill>
                  <a:srgbClr val="FF0000"/>
                </a:solidFill>
                <a:latin typeface="Arial" charset="0"/>
                <a:hlinkClick r:id="rId2" action="ppaction://hlinkfile"/>
              </a:rPr>
              <a:t>Комплекты.doc</a:t>
            </a:r>
            <a:endParaRPr lang="ru-RU" sz="2000" smtClean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53250" name="Picture 5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8313" y="1484313"/>
            <a:ext cx="7920037" cy="5184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solidFill>
                  <a:srgbClr val="FF0000"/>
                </a:solidFill>
              </a:rPr>
              <a:t>Школьная форма в других странах</a:t>
            </a:r>
          </a:p>
        </p:txBody>
      </p:sp>
      <p:pic>
        <p:nvPicPr>
          <p:cNvPr id="54274" name="Picture 2" descr="Картинка 67 из 155389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35100"/>
            <a:ext cx="8532813" cy="5229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solidFill>
                  <a:srgbClr val="FF0000"/>
                </a:solidFill>
              </a:rPr>
              <a:t>У каждой престижной школы есть свой логотип</a:t>
            </a:r>
          </a:p>
        </p:txBody>
      </p:sp>
      <p:pic>
        <p:nvPicPr>
          <p:cNvPr id="55298" name="Picture 4" descr="Картинка 3 из 15087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557338"/>
            <a:ext cx="7343775" cy="53006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solidFill>
                  <a:srgbClr val="FF0000"/>
                </a:solidFill>
              </a:rPr>
              <a:t>В некоторых странах форма обязательна не только для школьников, но и для студентов</a:t>
            </a:r>
          </a:p>
        </p:txBody>
      </p:sp>
      <p:pic>
        <p:nvPicPr>
          <p:cNvPr id="56322" name="Picture 2" descr="Картинка 55 из 36208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916113"/>
            <a:ext cx="8675688" cy="46815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/>
          </p:cNvSpPr>
          <p:nvPr>
            <p:ph type="title" idx="4294967295"/>
          </p:nvPr>
        </p:nvSpPr>
        <p:spPr>
          <a:xfrm>
            <a:off x="755650" y="404813"/>
            <a:ext cx="7924800" cy="1143000"/>
          </a:xfrm>
          <a:ln>
            <a:solidFill>
              <a:srgbClr val="0000FF"/>
            </a:solidFill>
          </a:ln>
        </p:spPr>
        <p:txBody>
          <a:bodyPr/>
          <a:lstStyle/>
          <a:p>
            <a:r>
              <a:rPr lang="ru-RU" sz="2800" smtClean="0">
                <a:solidFill>
                  <a:srgbClr val="FF0000"/>
                </a:solidFill>
                <a:latin typeface="Arial" charset="0"/>
              </a:rPr>
              <a:t>Школьная форма в России до 1917 года</a:t>
            </a:r>
          </a:p>
        </p:txBody>
      </p:sp>
      <p:pic>
        <p:nvPicPr>
          <p:cNvPr id="16386" name="Rectangle 7"/>
          <p:cNvPicPr>
            <a:picLocks noGrp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716463" y="1773238"/>
            <a:ext cx="4038600" cy="4606925"/>
          </a:xfrm>
        </p:spPr>
      </p:pic>
      <p:pic>
        <p:nvPicPr>
          <p:cNvPr id="16387" name="Picture 3"/>
          <p:cNvPicPr>
            <a:picLocks noChangeAspect="1" noChangeArrowheads="1"/>
          </p:cNvPicPr>
          <p:nvPr>
            <p:ph type="body"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611188" y="1700213"/>
            <a:ext cx="3313112" cy="4381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solidFill>
                  <a:srgbClr val="FF0000"/>
                </a:solidFill>
              </a:rPr>
              <a:t>Школьники и студенты любят </a:t>
            </a:r>
            <a:br>
              <a:rPr lang="ru-RU" sz="4000" smtClean="0">
                <a:solidFill>
                  <a:srgbClr val="FF0000"/>
                </a:solidFill>
              </a:rPr>
            </a:br>
            <a:r>
              <a:rPr lang="ru-RU" sz="4000" smtClean="0">
                <a:solidFill>
                  <a:srgbClr val="FF0000"/>
                </a:solidFill>
              </a:rPr>
              <a:t>носить форму</a:t>
            </a:r>
          </a:p>
        </p:txBody>
      </p:sp>
      <p:pic>
        <p:nvPicPr>
          <p:cNvPr id="57346" name="Picture 2" descr="Картинка 6 из 11128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600200"/>
            <a:ext cx="7777163" cy="5135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solidFill>
                  <a:srgbClr val="FF0000"/>
                </a:solidFill>
              </a:rPr>
              <a:t>Часто школьники сами могут участвовать в разработке формы</a:t>
            </a:r>
          </a:p>
        </p:txBody>
      </p:sp>
      <p:pic>
        <p:nvPicPr>
          <p:cNvPr id="58370" name="Picture 2" descr="Картинка 3 из 1809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724025"/>
            <a:ext cx="7561263" cy="4994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/>
          </p:cNvSpPr>
          <p:nvPr>
            <p:ph type="title"/>
          </p:nvPr>
        </p:nvSpPr>
        <p:spPr>
          <a:xfrm>
            <a:off x="323850" y="274638"/>
            <a:ext cx="8362950" cy="2362200"/>
          </a:xfrm>
        </p:spPr>
        <p:txBody>
          <a:bodyPr/>
          <a:lstStyle/>
          <a:p>
            <a:r>
              <a:rPr lang="ru-RU" sz="2800" smtClean="0">
                <a:solidFill>
                  <a:srgbClr val="FF0000"/>
                </a:solidFill>
              </a:rPr>
              <a:t>«Дети должны с детства приобщаться к тому, что костюм – это нечто большее, чем просто одежда. Это средство коммуникации. От того, как ты выглядишь, зависит, как с тобой будут общаться окружающие”                          </a:t>
            </a:r>
            <a:br>
              <a:rPr lang="ru-RU" sz="2800" smtClean="0">
                <a:solidFill>
                  <a:srgbClr val="FF0000"/>
                </a:solidFill>
              </a:rPr>
            </a:br>
            <a:r>
              <a:rPr lang="ru-RU" sz="2800" smtClean="0">
                <a:solidFill>
                  <a:srgbClr val="FF0000"/>
                </a:solidFill>
              </a:rPr>
              <a:t>                                                         (В.Зайцев, модельер)</a:t>
            </a:r>
          </a:p>
        </p:txBody>
      </p:sp>
      <p:pic>
        <p:nvPicPr>
          <p:cNvPr id="59394" name="Picture 8" descr="Картинка 171 из 155388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3113088"/>
            <a:ext cx="4105275" cy="3744912"/>
          </a:xfrm>
        </p:spPr>
      </p:pic>
      <p:pic>
        <p:nvPicPr>
          <p:cNvPr id="59395" name="Picture 6" descr="Картинка 89 из 15538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2852738"/>
            <a:ext cx="4716462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188913"/>
            <a:ext cx="4248150" cy="6335712"/>
          </a:xfrm>
        </p:spPr>
      </p:pic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60350"/>
            <a:ext cx="3970338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4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620713"/>
            <a:ext cx="4284662" cy="6048375"/>
          </a:xfrm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620713"/>
            <a:ext cx="3889375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Форма учениц гимназии</a:t>
            </a:r>
          </a:p>
        </p:txBody>
      </p:sp>
      <p:pic>
        <p:nvPicPr>
          <p:cNvPr id="19458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773238"/>
            <a:ext cx="7273925" cy="4105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Форма учениц гимназии</a:t>
            </a:r>
          </a:p>
        </p:txBody>
      </p:sp>
      <p:graphicFrame>
        <p:nvGraphicFramePr>
          <p:cNvPr id="33796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1525588" y="1830388"/>
          <a:ext cx="6091237" cy="4064000"/>
        </p:xfrm>
        <a:graphic>
          <a:graphicData uri="http://schemas.openxmlformats.org/presentationml/2006/ole">
            <p:oleObj spid="_x0000_s33796" name="Диаграмма" r:id="rId3" imgW="6096000" imgH="4067251" progId="MSGraph.Chart.8">
              <p:embed followColorScheme="full"/>
            </p:oleObj>
          </a:graphicData>
        </a:graphic>
      </p:graphicFrame>
      <p:pic>
        <p:nvPicPr>
          <p:cNvPr id="3379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1125538"/>
            <a:ext cx="3886200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1052513"/>
            <a:ext cx="4105275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  <a:latin typeface="Arial" charset="0"/>
              </a:rPr>
              <a:t>Праздничная форма</a:t>
            </a:r>
          </a:p>
        </p:txBody>
      </p:sp>
      <p:pic>
        <p:nvPicPr>
          <p:cNvPr id="34818" name="Picture 7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35150" y="1600200"/>
            <a:ext cx="4681538" cy="4924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r>
              <a:rPr lang="ru-RU" sz="4000" smtClean="0">
                <a:solidFill>
                  <a:srgbClr val="FF0000"/>
                </a:solidFill>
                <a:latin typeface="Arial" charset="0"/>
              </a:rPr>
              <a:t>Школьная форма </a:t>
            </a:r>
            <a:br>
              <a:rPr lang="ru-RU" sz="4000" smtClean="0">
                <a:solidFill>
                  <a:srgbClr val="FF0000"/>
                </a:solidFill>
                <a:latin typeface="Arial" charset="0"/>
              </a:rPr>
            </a:br>
            <a:r>
              <a:rPr lang="ru-RU" sz="4000" smtClean="0">
                <a:solidFill>
                  <a:srgbClr val="FF0000"/>
                </a:solidFill>
                <a:latin typeface="Arial" charset="0"/>
              </a:rPr>
              <a:t>Советского периода</a:t>
            </a:r>
          </a:p>
        </p:txBody>
      </p:sp>
      <p:pic>
        <p:nvPicPr>
          <p:cNvPr id="35842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484313"/>
            <a:ext cx="8064500" cy="53736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</TotalTime>
  <Words>235</Words>
  <Application>Microsoft Office PowerPoint</Application>
  <PresentationFormat>Экран (4:3)</PresentationFormat>
  <Paragraphs>29</Paragraphs>
  <Slides>32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Arial</vt:lpstr>
      <vt:lpstr>Calibri</vt:lpstr>
      <vt:lpstr>Тема Office</vt:lpstr>
      <vt:lpstr>Диаграмма</vt:lpstr>
      <vt:lpstr>Школьная форма</vt:lpstr>
      <vt:lpstr>Одежда для школы!               Вопрос очень острый Как для учащихся,                  так и для взрослых! В чем можно ходить              и ходить в чём нельзя Для всех это нынче                                проблема, друзья!</vt:lpstr>
      <vt:lpstr>Школьная форма в России до 1917 года</vt:lpstr>
      <vt:lpstr>Слайд 4</vt:lpstr>
      <vt:lpstr>Слайд 5</vt:lpstr>
      <vt:lpstr>Форма учениц гимназии</vt:lpstr>
      <vt:lpstr>Форма учениц гимназии</vt:lpstr>
      <vt:lpstr>Праздничная форма</vt:lpstr>
      <vt:lpstr>Школьная форма  Советского периода</vt:lpstr>
      <vt:lpstr>Конец 40-х годов</vt:lpstr>
      <vt:lpstr>Слайд 11</vt:lpstr>
      <vt:lpstr>Конец 40-х годов</vt:lpstr>
      <vt:lpstr>1962 год</vt:lpstr>
      <vt:lpstr>Школьная форма девочек</vt:lpstr>
      <vt:lpstr>Слайд 15</vt:lpstr>
      <vt:lpstr>Слайд 16</vt:lpstr>
      <vt:lpstr>После войны было введено раздельное обучение, от которого через несколько лет отказались. </vt:lpstr>
      <vt:lpstr>1973 год</vt:lpstr>
      <vt:lpstr>Слайд 19</vt:lpstr>
      <vt:lpstr>Повседневная форма девочек</vt:lpstr>
      <vt:lpstr>Праздничная форма девочек</vt:lpstr>
      <vt:lpstr>Пионерские значки</vt:lpstr>
      <vt:lpstr>Пластиковая эмблема на рукаве</vt:lpstr>
      <vt:lpstr>Реальность сегодняшнего дня</vt:lpstr>
      <vt:lpstr>Какой должна быть школьная форма?</vt:lpstr>
      <vt:lpstr>В 2013 году в Госдуму внесен законопроект  о введении школьной формы Комплекты.doc</vt:lpstr>
      <vt:lpstr>Школьная форма в других странах</vt:lpstr>
      <vt:lpstr>У каждой престижной школы есть свой логотип</vt:lpstr>
      <vt:lpstr>В некоторых странах форма обязательна не только для школьников, но и для студентов</vt:lpstr>
      <vt:lpstr>Школьники и студенты любят  носить форму</vt:lpstr>
      <vt:lpstr>Часто школьники сами могут участвовать в разработке формы</vt:lpstr>
      <vt:lpstr>«Дети должны с детства приобщаться к тому, что костюм – это нечто большее, чем просто одежда. Это средство коммуникации. От того, как ты выглядишь, зависит, как с тобой будут общаться окружающие”                                                                                    (В.Зайцев, модельер)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Admin</cp:lastModifiedBy>
  <cp:revision>8</cp:revision>
  <dcterms:created xsi:type="dcterms:W3CDTF">2012-05-22T11:45:12Z</dcterms:created>
  <dcterms:modified xsi:type="dcterms:W3CDTF">2013-05-16T12:27:37Z</dcterms:modified>
</cp:coreProperties>
</file>